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33"/>
  </p:notesMasterIdLst>
  <p:handoutMasterIdLst>
    <p:handoutMasterId r:id="rId34"/>
  </p:handoutMasterIdLst>
  <p:sldIdLst>
    <p:sldId id="256" r:id="rId2"/>
    <p:sldId id="259" r:id="rId3"/>
    <p:sldId id="257" r:id="rId4"/>
    <p:sldId id="266" r:id="rId5"/>
    <p:sldId id="332" r:id="rId6"/>
    <p:sldId id="328" r:id="rId7"/>
    <p:sldId id="278" r:id="rId8"/>
    <p:sldId id="329" r:id="rId9"/>
    <p:sldId id="338" r:id="rId10"/>
    <p:sldId id="276" r:id="rId11"/>
    <p:sldId id="339" r:id="rId12"/>
    <p:sldId id="273" r:id="rId13"/>
    <p:sldId id="336" r:id="rId14"/>
    <p:sldId id="337" r:id="rId15"/>
    <p:sldId id="267" r:id="rId16"/>
    <p:sldId id="335" r:id="rId17"/>
    <p:sldId id="340" r:id="rId18"/>
    <p:sldId id="333" r:id="rId19"/>
    <p:sldId id="341" r:id="rId20"/>
    <p:sldId id="342" r:id="rId21"/>
    <p:sldId id="268" r:id="rId22"/>
    <p:sldId id="263" r:id="rId23"/>
    <p:sldId id="330" r:id="rId24"/>
    <p:sldId id="331" r:id="rId25"/>
    <p:sldId id="343" r:id="rId26"/>
    <p:sldId id="344" r:id="rId27"/>
    <p:sldId id="264" r:id="rId28"/>
    <p:sldId id="334" r:id="rId29"/>
    <p:sldId id="284" r:id="rId30"/>
    <p:sldId id="271" r:id="rId31"/>
    <p:sldId id="27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46E"/>
    <a:srgbClr val="003469"/>
    <a:srgbClr val="8A3A81"/>
    <a:srgbClr val="893B81"/>
    <a:srgbClr val="BCD62A"/>
    <a:srgbClr val="F8972A"/>
    <a:srgbClr val="8A8C91"/>
    <a:srgbClr val="00343D"/>
    <a:srgbClr val="0E20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3" d="100"/>
          <a:sy n="13" d="100"/>
        </p:scale>
        <p:origin x="2438"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392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5A4FF4-699F-BC4B-B154-6705EC2C7C44}" type="datetime1">
              <a:rPr lang="en-US" smtClean="0"/>
              <a:pPr/>
              <a:t>1/31/2024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1D138A-7E5A-454E-80B6-3AA759CC3295}" type="slidenum">
              <a:rPr lang="en-US" smtClean="0"/>
              <a:pPr/>
              <a:t>‹#›</a:t>
            </a:fld>
            <a:endParaRPr lang="en-US"/>
          </a:p>
        </p:txBody>
      </p:sp>
    </p:spTree>
    <p:extLst>
      <p:ext uri="{BB962C8B-B14F-4D97-AF65-F5344CB8AC3E}">
        <p14:creationId xmlns:p14="http://schemas.microsoft.com/office/powerpoint/2010/main" val="73187110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A62EC5-AE31-824A-A6CF-0D601FC9C181}" type="datetime1">
              <a:rPr lang="en-US" smtClean="0"/>
              <a:pPr/>
              <a:t>1/31/2024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167045-AED8-7945-8C2B-B479983C9398}" type="slidenum">
              <a:rPr lang="en-US" smtClean="0"/>
              <a:pPr/>
              <a:t>‹#›</a:t>
            </a:fld>
            <a:endParaRPr lang="en-US"/>
          </a:p>
        </p:txBody>
      </p:sp>
    </p:spTree>
    <p:extLst>
      <p:ext uri="{BB962C8B-B14F-4D97-AF65-F5344CB8AC3E}">
        <p14:creationId xmlns:p14="http://schemas.microsoft.com/office/powerpoint/2010/main" val="407867964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a:t>
            </a:fld>
            <a:endParaRPr lang="en-US"/>
          </a:p>
        </p:txBody>
      </p:sp>
    </p:spTree>
    <p:extLst>
      <p:ext uri="{BB962C8B-B14F-4D97-AF65-F5344CB8AC3E}">
        <p14:creationId xmlns:p14="http://schemas.microsoft.com/office/powerpoint/2010/main" val="364862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These are the things we do in our peer roles to support people through change.</a:t>
            </a:r>
          </a:p>
          <a:p>
            <a:pPr marL="174708" indent="-174708">
              <a:buFont typeface="Arial" panose="020B0604020202020204" pitchFamily="34" charset="0"/>
              <a:buChar char="•"/>
            </a:pPr>
            <a:r>
              <a:rPr lang="en-US" baseline="0" dirty="0"/>
              <a:t>Be the evidence that recovery is possible (expand)</a:t>
            </a:r>
          </a:p>
          <a:p>
            <a:pPr marL="174708" indent="-174708">
              <a:buFont typeface="Arial" panose="020B0604020202020204" pitchFamily="34" charset="0"/>
              <a:buChar char="•"/>
            </a:pPr>
            <a:r>
              <a:rPr lang="en-US" baseline="0" dirty="0"/>
              <a:t>Be a positive role model (give examples) SUITING UP AND SHOWING UP</a:t>
            </a:r>
          </a:p>
          <a:p>
            <a:pPr marL="174708" indent="-174708">
              <a:buFont typeface="Arial" panose="020B0604020202020204" pitchFamily="34" charset="0"/>
              <a:buChar char="•"/>
            </a:pPr>
            <a:r>
              <a:rPr lang="en-US" baseline="0" dirty="0"/>
              <a:t>Share their lived experience in a meaningful way (share a piece of your journey with the participants to model it)</a:t>
            </a:r>
          </a:p>
          <a:p>
            <a:pPr marL="174708" indent="-174708">
              <a:buFont typeface="Arial" panose="020B0604020202020204" pitchFamily="34" charset="0"/>
              <a:buChar char="•"/>
            </a:pPr>
            <a:r>
              <a:rPr lang="en-US" baseline="0" dirty="0"/>
              <a:t>Lead by example – practice and communicate appropriate boundaries</a:t>
            </a:r>
          </a:p>
          <a:p>
            <a:pPr marL="174708" indent="-174708">
              <a:buFont typeface="Arial" panose="020B0604020202020204" pitchFamily="34" charset="0"/>
              <a:buChar char="•"/>
            </a:pPr>
            <a:r>
              <a:rPr lang="en-US" baseline="0" dirty="0"/>
              <a:t>Walk side-by-side with the person they are serving – do WITH, not FOR</a:t>
            </a:r>
          </a:p>
          <a:p>
            <a:pPr marL="174708" indent="-174708">
              <a:buFont typeface="Arial" panose="020B0604020202020204" pitchFamily="34" charset="0"/>
              <a:buChar char="•"/>
            </a:pPr>
            <a:r>
              <a:rPr lang="en-US" baseline="0" dirty="0"/>
              <a:t>Model recovery language at all times – not to correct a person, but to model it</a:t>
            </a:r>
          </a:p>
          <a:p>
            <a:pPr marL="174708" indent="-174708">
              <a:buFont typeface="Arial" panose="020B0604020202020204" pitchFamily="34" charset="0"/>
              <a:buChar char="•"/>
            </a:pPr>
            <a:r>
              <a:rPr lang="en-US" baseline="0" dirty="0"/>
              <a:t>Exemplify empowerment and encouragement</a:t>
            </a:r>
          </a:p>
          <a:p>
            <a:pPr marL="174708" indent="-174708">
              <a:buFont typeface="Arial" panose="020B0604020202020204" pitchFamily="34" charset="0"/>
              <a:buChar char="•"/>
            </a:pPr>
            <a:r>
              <a:rPr lang="en-US" baseline="0" dirty="0"/>
              <a:t>Resist the urge to “fix”</a:t>
            </a:r>
          </a:p>
          <a:p>
            <a:endParaRPr lang="en-US" dirty="0"/>
          </a:p>
          <a:p>
            <a:endParaRPr lang="en-US" dirty="0"/>
          </a:p>
          <a:p>
            <a:r>
              <a:rPr lang="en-US" baseline="0" dirty="0"/>
              <a:t>We walk the walk and talk the talk.  We understand the recovery journey.  </a:t>
            </a:r>
          </a:p>
          <a:p>
            <a:r>
              <a:rPr lang="en-US" baseline="0" dirty="0"/>
              <a:t>We have a practice like any other discipline.  </a:t>
            </a:r>
          </a:p>
          <a:p>
            <a:r>
              <a:rPr lang="en-US" baseline="0" dirty="0"/>
              <a:t>We are bound by the Medi-Cal Code of Ethics that we learn in our Medi-Cal Peer Support Certification Course.</a:t>
            </a:r>
          </a:p>
          <a:p>
            <a:endParaRPr lang="en-US" baseline="0" dirty="0"/>
          </a:p>
          <a:p>
            <a:endParaRPr lang="en-US" baseline="0" dirty="0"/>
          </a:p>
          <a:p>
            <a:r>
              <a:rPr lang="en-US" baseline="0" dirty="0"/>
              <a:t>Ask for any questions or clarification? </a:t>
            </a:r>
          </a:p>
        </p:txBody>
      </p:sp>
      <p:sp>
        <p:nvSpPr>
          <p:cNvPr id="4" name="Slide Number Placeholder 3"/>
          <p:cNvSpPr>
            <a:spLocks noGrp="1"/>
          </p:cNvSpPr>
          <p:nvPr>
            <p:ph type="sldNum" sz="quarter" idx="10"/>
          </p:nvPr>
        </p:nvSpPr>
        <p:spPr/>
        <p:txBody>
          <a:bodyPr/>
          <a:lstStyle/>
          <a:p>
            <a:fld id="{1F13481B-9630-46B0-90A7-6B4EFB40C4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Our Lived experiences of recovery and wellness has taught us so much.</a:t>
            </a:r>
          </a:p>
          <a:p>
            <a:r>
              <a:rPr lang="en-US" dirty="0"/>
              <a:t>We know that our roles never change with the people we serve.</a:t>
            </a:r>
          </a:p>
          <a:p>
            <a:r>
              <a:rPr lang="en-US" dirty="0"/>
              <a:t>And we took a role a Peer Support Specialist to be there for the people serve. That role is never supposed to change.</a:t>
            </a:r>
          </a:p>
          <a:p>
            <a:r>
              <a:rPr lang="en-US" dirty="0"/>
              <a:t>Be we were being required to do things we maybe have never been trained to do.</a:t>
            </a:r>
          </a:p>
          <a:p>
            <a:r>
              <a:rPr lang="en-US" dirty="0"/>
              <a:t>Having to metabolize minute by minute change and to move and behave in different ways from one day to the next?</a:t>
            </a:r>
          </a:p>
          <a:p>
            <a:r>
              <a:rPr lang="en-US" dirty="0"/>
              <a:t>That is stressful.</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11</a:t>
            </a:fld>
            <a:endParaRPr lang="en-US"/>
          </a:p>
        </p:txBody>
      </p:sp>
    </p:spTree>
    <p:extLst>
      <p:ext uri="{BB962C8B-B14F-4D97-AF65-F5344CB8AC3E}">
        <p14:creationId xmlns:p14="http://schemas.microsoft.com/office/powerpoint/2010/main" val="290701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Tiempos Text"/>
              </a:rPr>
              <a:t>Sian </a:t>
            </a:r>
            <a:r>
              <a:rPr lang="en-US" b="0" i="0" dirty="0" err="1">
                <a:solidFill>
                  <a:srgbClr val="282828"/>
                </a:solidFill>
                <a:effectLst/>
                <a:latin typeface="Tiempos Text"/>
              </a:rPr>
              <a:t>Bielock</a:t>
            </a:r>
            <a:r>
              <a:rPr lang="en-US" b="0" i="0" dirty="0">
                <a:solidFill>
                  <a:srgbClr val="282828"/>
                </a:solidFill>
                <a:effectLst/>
                <a:latin typeface="Tiempos Text"/>
              </a:rPr>
              <a:t> – Harvard University</a:t>
            </a:r>
          </a:p>
          <a:p>
            <a:pPr algn="l"/>
            <a:r>
              <a:rPr lang="en-US" b="0" i="0" dirty="0">
                <a:solidFill>
                  <a:srgbClr val="282828"/>
                </a:solidFill>
                <a:effectLst/>
                <a:latin typeface="Tiempos Text"/>
              </a:rPr>
              <a:t>Our prefrontal cortex, found in the part of your brain situated right above your eyes, is the epicenter of our cognitive horsepower, powering our ability to focus on the task at hand. When we are performing our normal, practiced tasks everyday, we often are – counterintuitively — not paying attention to all the little details of what we are doing; our prefrontal cortex is running largely on autopilot. But in times of intense stress, like a playoff game, major presentation, a job interview, or the constant change and uncertainty of pandemic-era work environments, your prefrontal cortex can go into overdrive. When the pressure is on, we often start focusing on the step-by-step details of our performance to try and ensure an optimal outcome and, as a result, we disrupt what would have otherwise been fluid and natural.</a:t>
            </a:r>
          </a:p>
          <a:p>
            <a:pPr algn="l"/>
            <a:endParaRPr lang="en-US" b="0" i="0" dirty="0">
              <a:solidFill>
                <a:srgbClr val="282828"/>
              </a:solidFill>
              <a:effectLst/>
              <a:latin typeface="Tiempos Text"/>
            </a:endParaRPr>
          </a:p>
          <a:p>
            <a:pPr algn="l"/>
            <a:r>
              <a:rPr lang="en-US" b="0" i="0" dirty="0">
                <a:solidFill>
                  <a:srgbClr val="282828"/>
                </a:solidFill>
                <a:effectLst/>
                <a:latin typeface="Tiempos Text"/>
              </a:rPr>
              <a:t>When the pressure is on, we tend to panic — about the situation, its consequences, and what others will think of us — and as a result we apply too much cognitive horsepower to what we are doing. We start overthinking something that usually comes naturally to us.</a:t>
            </a:r>
          </a:p>
          <a:p>
            <a:pPr algn="l"/>
            <a:endParaRPr lang="en-US" b="0" i="0" dirty="0">
              <a:solidFill>
                <a:srgbClr val="282828"/>
              </a:solidFill>
              <a:effectLst/>
              <a:latin typeface="Tiempos Text"/>
            </a:endParaRPr>
          </a:p>
          <a:p>
            <a:pPr algn="l"/>
            <a:r>
              <a:rPr lang="en-US" b="0" i="0" dirty="0">
                <a:solidFill>
                  <a:srgbClr val="282828"/>
                </a:solidFill>
                <a:effectLst/>
                <a:latin typeface="Tiempos Text"/>
              </a:rPr>
              <a:t>(Personal WRAP)</a:t>
            </a:r>
          </a:p>
          <a:p>
            <a:pPr algn="l"/>
            <a:endParaRPr lang="en-US" b="0" i="0" dirty="0">
              <a:solidFill>
                <a:srgbClr val="282828"/>
              </a:solidFill>
              <a:effectLst/>
              <a:latin typeface="Tiempos Text"/>
            </a:endParaRPr>
          </a:p>
          <a:p>
            <a:pPr algn="l"/>
            <a:r>
              <a:rPr lang="en-US" b="0" i="0" dirty="0">
                <a:solidFill>
                  <a:srgbClr val="282828"/>
                </a:solidFill>
                <a:effectLst/>
                <a:latin typeface="Tiempos Text"/>
              </a:rPr>
              <a:t>(CHAT)</a:t>
            </a:r>
          </a:p>
          <a:p>
            <a:pPr algn="l"/>
            <a:r>
              <a:rPr lang="en-US" b="0" i="0" dirty="0">
                <a:solidFill>
                  <a:srgbClr val="282828"/>
                </a:solidFill>
                <a:effectLst/>
                <a:latin typeface="Tiempos Text"/>
              </a:rPr>
              <a:t>How did this manifest in you?</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12</a:t>
            </a:fld>
            <a:endParaRPr lang="en-US"/>
          </a:p>
        </p:txBody>
      </p:sp>
    </p:spTree>
    <p:extLst>
      <p:ext uri="{BB962C8B-B14F-4D97-AF65-F5344CB8AC3E}">
        <p14:creationId xmlns:p14="http://schemas.microsoft.com/office/powerpoint/2010/main" val="259303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Does some of this look familiar? Or is this the antithesis of you? OK</a:t>
            </a:r>
          </a:p>
          <a:p>
            <a:endParaRPr lang="en-US" baseline="0" dirty="0"/>
          </a:p>
          <a:p>
            <a:r>
              <a:rPr lang="en-US" baseline="0" dirty="0"/>
              <a:t>People in recovery are built to thrive under pressure.</a:t>
            </a:r>
          </a:p>
        </p:txBody>
      </p:sp>
      <p:sp>
        <p:nvSpPr>
          <p:cNvPr id="4" name="Slide Number Placeholder 3"/>
          <p:cNvSpPr>
            <a:spLocks noGrp="1"/>
          </p:cNvSpPr>
          <p:nvPr>
            <p:ph type="sldNum" sz="quarter" idx="10"/>
          </p:nvPr>
        </p:nvSpPr>
        <p:spPr/>
        <p:txBody>
          <a:bodyPr/>
          <a:lstStyle/>
          <a:p>
            <a:fld id="{1F13481B-9630-46B0-90A7-6B4EFB40C464}" type="slidenum">
              <a:rPr lang="en-US" smtClean="0"/>
              <a:pPr/>
              <a:t>13</a:t>
            </a:fld>
            <a:endParaRPr lang="en-US"/>
          </a:p>
        </p:txBody>
      </p:sp>
    </p:spTree>
    <p:extLst>
      <p:ext uri="{BB962C8B-B14F-4D97-AF65-F5344CB8AC3E}">
        <p14:creationId xmlns:p14="http://schemas.microsoft.com/office/powerpoint/2010/main" val="2077778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Why wouldn’t a person NOT thrive under pressure? (CHAT)</a:t>
            </a:r>
          </a:p>
          <a:p>
            <a:r>
              <a:rPr lang="en-US" baseline="0" dirty="0"/>
              <a:t>(validate responses)</a:t>
            </a:r>
          </a:p>
          <a:p>
            <a:endParaRPr lang="en-US" baseline="0" dirty="0"/>
          </a:p>
          <a:p>
            <a:r>
              <a:rPr lang="en-US" baseline="0" dirty="0"/>
              <a:t>Our recovery journey has taught us that self-care comes first.</a:t>
            </a:r>
          </a:p>
          <a:p>
            <a:r>
              <a:rPr lang="en-US" baseline="0" dirty="0"/>
              <a:t>Our recovery journey has shown us that we must be trauma-informed in all things.</a:t>
            </a:r>
          </a:p>
          <a:p>
            <a:r>
              <a:rPr lang="en-US" baseline="0" dirty="0"/>
              <a:t>Our recovery journey has taught us that our voice and choices are worthy of being honored and respected</a:t>
            </a:r>
          </a:p>
          <a:p>
            <a:endParaRPr lang="en-US" baseline="0" dirty="0"/>
          </a:p>
          <a:p>
            <a:r>
              <a:rPr lang="en-US" baseline="0" dirty="0"/>
              <a:t>Thriving under pressure is actually counter all that we have been conditioned to do, because our sense of “caring for self” and understanding our trauma.</a:t>
            </a:r>
          </a:p>
        </p:txBody>
      </p:sp>
      <p:sp>
        <p:nvSpPr>
          <p:cNvPr id="4" name="Slide Number Placeholder 3"/>
          <p:cNvSpPr>
            <a:spLocks noGrp="1"/>
          </p:cNvSpPr>
          <p:nvPr>
            <p:ph type="sldNum" sz="quarter" idx="10"/>
          </p:nvPr>
        </p:nvSpPr>
        <p:spPr/>
        <p:txBody>
          <a:bodyPr/>
          <a:lstStyle/>
          <a:p>
            <a:fld id="{1F13481B-9630-46B0-90A7-6B4EFB40C464}" type="slidenum">
              <a:rPr lang="en-US" smtClean="0"/>
              <a:pPr/>
              <a:t>14</a:t>
            </a:fld>
            <a:endParaRPr lang="en-US"/>
          </a:p>
        </p:txBody>
      </p:sp>
    </p:spTree>
    <p:extLst>
      <p:ext uri="{BB962C8B-B14F-4D97-AF65-F5344CB8AC3E}">
        <p14:creationId xmlns:p14="http://schemas.microsoft.com/office/powerpoint/2010/main" val="141983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(Ask the Question)</a:t>
            </a:r>
          </a:p>
          <a:p>
            <a:endParaRPr lang="en-US" dirty="0"/>
          </a:p>
          <a:p>
            <a:r>
              <a:rPr lang="en-US" dirty="0"/>
              <a:t>When we were on the other side of the height of the pandemic, what have we, as humans, discovered about ourselves and the community? (CHAT)</a:t>
            </a:r>
          </a:p>
          <a:p>
            <a:endParaRPr lang="en-US" dirty="0"/>
          </a:p>
          <a:p>
            <a:r>
              <a:rPr lang="en-US" dirty="0"/>
              <a:t>We recognize our resiliency.</a:t>
            </a:r>
          </a:p>
          <a:p>
            <a:r>
              <a:rPr lang="en-US" dirty="0"/>
              <a:t>That we can do hard things.</a:t>
            </a:r>
          </a:p>
          <a:p>
            <a:r>
              <a:rPr lang="en-US" dirty="0"/>
              <a:t>The strength of the human condition was stretched beyond limits we thought we had.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15</a:t>
            </a:fld>
            <a:endParaRPr lang="en-US"/>
          </a:p>
        </p:txBody>
      </p:sp>
    </p:spTree>
    <p:extLst>
      <p:ext uri="{BB962C8B-B14F-4D97-AF65-F5344CB8AC3E}">
        <p14:creationId xmlns:p14="http://schemas.microsoft.com/office/powerpoint/2010/main" val="168863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Let’s talk about the human condition.</a:t>
            </a:r>
          </a:p>
          <a:p>
            <a:r>
              <a:rPr lang="en-US" dirty="0"/>
              <a:t>We lost a lot. </a:t>
            </a:r>
          </a:p>
          <a:p>
            <a:endParaRPr lang="en-US" dirty="0"/>
          </a:p>
          <a:p>
            <a:endParaRPr lang="en-US" dirty="0"/>
          </a:p>
          <a:p>
            <a:r>
              <a:rPr lang="en-US" dirty="0"/>
              <a:t>This is just the tip of the iceberg.</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16</a:t>
            </a:fld>
            <a:endParaRPr lang="en-US"/>
          </a:p>
        </p:txBody>
      </p:sp>
    </p:spTree>
    <p:extLst>
      <p:ext uri="{BB962C8B-B14F-4D97-AF65-F5344CB8AC3E}">
        <p14:creationId xmlns:p14="http://schemas.microsoft.com/office/powerpoint/2010/main" val="1935423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Although the world seemed to stop, our systems soldiered on with State-mandated timelines that felt unsurmountable.  </a:t>
            </a:r>
          </a:p>
          <a:p>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17</a:t>
            </a:fld>
            <a:endParaRPr lang="en-US"/>
          </a:p>
        </p:txBody>
      </p:sp>
    </p:spTree>
    <p:extLst>
      <p:ext uri="{BB962C8B-B14F-4D97-AF65-F5344CB8AC3E}">
        <p14:creationId xmlns:p14="http://schemas.microsoft.com/office/powerpoint/2010/main" val="319780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Requirements state:</a:t>
            </a:r>
          </a:p>
          <a:p>
            <a:r>
              <a:rPr lang="en-US" dirty="0"/>
              <a:t>“Take advantage of Medi-Cal billing opportunities not previously, or formally recognized.”</a:t>
            </a:r>
          </a:p>
          <a:p>
            <a:r>
              <a:rPr lang="en-US" dirty="0"/>
              <a:t>“Implement an organized delivery of SUD treatment services across a continuum of care to Medi-Cal eligible individuals with substance use disorders”</a:t>
            </a:r>
          </a:p>
          <a:p>
            <a:r>
              <a:rPr lang="en-US" dirty="0"/>
              <a:t>“DMC-ODS programs provide Medi-Cal beneficiaries with a range of evidence-based SUD treatment services, in addition to those under the DMC program”</a:t>
            </a:r>
          </a:p>
          <a:p>
            <a:r>
              <a:rPr lang="en-US" dirty="0"/>
              <a:t>“DMC-ODS guidelines require that Peer Support Specialist cannot bill Medi-Cal for SUD treatment, unless they are Medi-Cal Certified”</a:t>
            </a:r>
          </a:p>
          <a:p>
            <a:r>
              <a:rPr lang="en-US" dirty="0"/>
              <a:t>If your agency has opted-in, making State Certification for the peers is a wise priority.</a:t>
            </a:r>
          </a:p>
          <a:p>
            <a:r>
              <a:rPr lang="en-US" dirty="0"/>
              <a:t>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18</a:t>
            </a:fld>
            <a:endParaRPr lang="en-US"/>
          </a:p>
        </p:txBody>
      </p:sp>
    </p:spTree>
    <p:extLst>
      <p:ext uri="{BB962C8B-B14F-4D97-AF65-F5344CB8AC3E}">
        <p14:creationId xmlns:p14="http://schemas.microsoft.com/office/powerpoint/2010/main" val="417047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Organizations all over the state – across the world – had to change so much of what they were doing and how they were doing it. </a:t>
            </a:r>
          </a:p>
          <a:p>
            <a:endParaRPr lang="en-US" dirty="0"/>
          </a:p>
          <a:p>
            <a:r>
              <a:rPr lang="en-US" dirty="0"/>
              <a:t>When organizations opt-in to funded programs, there is a sense of urgency by that organization to take full advantage of that opportunity.</a:t>
            </a:r>
          </a:p>
          <a:p>
            <a:endParaRPr lang="en-US" dirty="0"/>
          </a:p>
          <a:p>
            <a:r>
              <a:rPr lang="en-US" dirty="0"/>
              <a:t>Most organizations don’t really think about how change affects humans, like peers do, because we are keenly aware that change is difficult.</a:t>
            </a:r>
          </a:p>
          <a:p>
            <a:endParaRPr lang="en-US" dirty="0"/>
          </a:p>
          <a:p>
            <a:r>
              <a:rPr lang="en-US" dirty="0"/>
              <a:t>Systems – in general – lack the compassion of recovery-oriented approaches – they just move, place expectations on the folks doing the work and expect results.</a:t>
            </a:r>
          </a:p>
          <a:p>
            <a:endParaRPr lang="en-US" dirty="0"/>
          </a:p>
          <a:p>
            <a:r>
              <a:rPr lang="en-US" dirty="0"/>
              <a:t>Show of hands – how many of your agencies began new Trauma Informed Systems activities after everybody came back to the office?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19</a:t>
            </a:fld>
            <a:endParaRPr lang="en-US"/>
          </a:p>
        </p:txBody>
      </p:sp>
    </p:spTree>
    <p:extLst>
      <p:ext uri="{BB962C8B-B14F-4D97-AF65-F5344CB8AC3E}">
        <p14:creationId xmlns:p14="http://schemas.microsoft.com/office/powerpoint/2010/main" val="224949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Hello, thank you for joining us today. My name is………….., (Title, Programs Supported, etc.)</a:t>
            </a:r>
          </a:p>
          <a:p>
            <a:r>
              <a:rPr lang="en-US" dirty="0"/>
              <a:t>Share lived experience in BH and what brought you to this moment with this audience.</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a:t>
            </a:fld>
            <a:endParaRPr lang="en-US"/>
          </a:p>
        </p:txBody>
      </p:sp>
    </p:spTree>
    <p:extLst>
      <p:ext uri="{BB962C8B-B14F-4D97-AF65-F5344CB8AC3E}">
        <p14:creationId xmlns:p14="http://schemas.microsoft.com/office/powerpoint/2010/main" val="36299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Tiempos Text"/>
              </a:rPr>
              <a:t>Here’s that Brain Change Again.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282828"/>
              </a:solidFill>
              <a:effectLst/>
              <a:latin typeface="Tiempos Tex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Tiempos Text"/>
              </a:rPr>
              <a:t>There is a lot that goes into setting up systems to bill Medi-Cal for those that had not done it in the past.  It’s a huge undertaking.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282828"/>
              </a:solidFill>
              <a:effectLst/>
              <a:latin typeface="Tiempos Tex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Tiempos Text"/>
              </a:rPr>
              <a:t>That’s pressure – on everyone involved.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Tiempos Text"/>
              </a:rPr>
              <a:t>The finance people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Tiempos Text"/>
              </a:rPr>
              <a:t>The electronic record people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Tiempos Text"/>
              </a:rPr>
              <a:t>The Peers to understand what those activities are that are billable, and what codes and other administrative tasks are involved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Tiempos Text"/>
              </a:rPr>
              <a:t>Management’s understanding of what DHCS has defined in the Medi-Cal Peer Support Specialist role.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20</a:t>
            </a:fld>
            <a:endParaRPr lang="en-US"/>
          </a:p>
        </p:txBody>
      </p:sp>
    </p:spTree>
    <p:extLst>
      <p:ext uri="{BB962C8B-B14F-4D97-AF65-F5344CB8AC3E}">
        <p14:creationId xmlns:p14="http://schemas.microsoft.com/office/powerpoint/2010/main" val="147120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r>
              <a:rPr lang="en-US" dirty="0"/>
              <a:t>For CPSS in RUHS-BH clinics and programs, it was important to establish clear duty statements that share (with peer staff, supervisors, administrator) the job expectations. </a:t>
            </a:r>
          </a:p>
          <a:p>
            <a:endParaRPr lang="en-US" dirty="0"/>
          </a:p>
          <a:p>
            <a:r>
              <a:rPr lang="en-US" dirty="0"/>
              <a:t>The Duty Statement should: (Bullets)</a:t>
            </a:r>
          </a:p>
          <a:p>
            <a:pPr marL="174708" indent="-174708">
              <a:buFont typeface="Arial" panose="020B0604020202020204" pitchFamily="34" charset="0"/>
              <a:buChar char="•"/>
            </a:pPr>
            <a:r>
              <a:rPr lang="en-US" dirty="0"/>
              <a:t>Be specific and tie to the Peer Support values and ethics. Think about the tasks that tie to the three Medi-Cal sited areas of direct services</a:t>
            </a:r>
          </a:p>
          <a:p>
            <a:r>
              <a:rPr lang="en-US" sz="1800" b="1" dirty="0">
                <a:solidFill>
                  <a:srgbClr val="000000"/>
                </a:solidFill>
                <a:latin typeface="Segoe UI" panose="020B0502040204020203" pitchFamily="34" charset="0"/>
              </a:rPr>
              <a:t>Therapeutic Activity</a:t>
            </a:r>
            <a:endParaRPr lang="en-US" sz="1800" dirty="0">
              <a:solidFill>
                <a:srgbClr val="000000"/>
              </a:solidFill>
              <a:latin typeface="Segoe UI" panose="020B0502040204020203" pitchFamily="34" charset="0"/>
            </a:endParaRPr>
          </a:p>
          <a:p>
            <a:r>
              <a:rPr lang="en-US" sz="1800" dirty="0">
                <a:solidFill>
                  <a:srgbClr val="000000"/>
                </a:solidFill>
                <a:latin typeface="Segoe UI" panose="020B0502040204020203" pitchFamily="34" charset="0"/>
              </a:rPr>
              <a:t>A structured non-clinical activity provided by a certified Peer Support Specialist to promote recovery, wellness, self-advocacy, relationship enhancement, development of natural supports, self-awareness and values, and the maintenance of community living skills to support the person’s treatment to attain and maintain recovery within their communities. These activities may include but are not limited to, advocacy on behalf of the beneficiary; promotion of self-advocacy; resource navigation; and collaboration with the beneficiary and others providing care or support to the beneficiary, family members, or significant support persons. Services may also include consultation and/or training of the significant support person(s) in the life of the individual served (with or without that individual). The purpose of consultation or training of the support person is to assist in increasing the consumer’s resiliency, recovery, or improving utilization of services; assisting the support person to better understanding of substance abuse and/or mental health conditions and the impact on the person engaged in services to improve day-to-day life and living of the person being served. </a:t>
            </a:r>
          </a:p>
          <a:p>
            <a:r>
              <a:rPr lang="en-US" sz="1800" b="1" dirty="0">
                <a:solidFill>
                  <a:srgbClr val="000000"/>
                </a:solidFill>
                <a:latin typeface="Segoe UI" panose="020B0502040204020203" pitchFamily="34" charset="0"/>
              </a:rPr>
              <a:t>Engagement</a:t>
            </a:r>
            <a:endParaRPr lang="en-US" sz="1800" dirty="0">
              <a:solidFill>
                <a:srgbClr val="000000"/>
              </a:solidFill>
              <a:latin typeface="Segoe UI" panose="020B0502040204020203" pitchFamily="34" charset="0"/>
            </a:endParaRPr>
          </a:p>
          <a:p>
            <a:r>
              <a:rPr lang="en-US" sz="1800" dirty="0">
                <a:solidFill>
                  <a:srgbClr val="000000"/>
                </a:solidFill>
                <a:latin typeface="Segoe UI" panose="020B0502040204020203" pitchFamily="34" charset="0"/>
              </a:rPr>
              <a:t>Activities and coaching led by Peer Support Specialists to encourage and support consumers to participate in behavioral health and substance use treatment. Engagement may include supporting consumers in their transitions between levels of care and supporting consumers in developing their own recovery goals and processes. </a:t>
            </a:r>
          </a:p>
          <a:p>
            <a:r>
              <a:rPr lang="en-US" sz="1800" b="1" dirty="0">
                <a:solidFill>
                  <a:srgbClr val="000000"/>
                </a:solidFill>
                <a:latin typeface="Segoe UI" panose="020B0502040204020203" pitchFamily="34" charset="0"/>
              </a:rPr>
              <a:t>Education Groups </a:t>
            </a:r>
          </a:p>
          <a:p>
            <a:r>
              <a:rPr lang="en-US" sz="1800" dirty="0">
                <a:solidFill>
                  <a:srgbClr val="000000"/>
                </a:solidFill>
                <a:latin typeface="Segoe UI" panose="020B0502040204020203" pitchFamily="34" charset="0"/>
              </a:rPr>
              <a:t>Providing a supportive environment in which consumers and their families learn coping mechanisms and problem-solving skills in order to help the consumer achieve desired outcomes. These groups promote skill building for the consumers in the areas of socialization, recovery, self-sufficiency, self-advocacy, development of natural supports, and maintenance of skills learned in other support services. </a:t>
            </a:r>
          </a:p>
          <a:p>
            <a:endParaRPr lang="en-US" sz="1800" dirty="0">
              <a:solidFill>
                <a:srgbClr val="000000"/>
              </a:solidFill>
              <a:latin typeface="Segoe UI" panose="020B0502040204020203" pitchFamily="34" charset="0"/>
            </a:endParaRPr>
          </a:p>
          <a:p>
            <a:pPr marL="174708" indent="-174708">
              <a:buFont typeface="Arial" panose="020B0604020202020204" pitchFamily="34" charset="0"/>
              <a:buChar char="•"/>
            </a:pPr>
            <a:r>
              <a:rPr lang="en-US" dirty="0"/>
              <a:t>Address program-centric expectations (forensics and mandated treatment looks different than outpatient services)</a:t>
            </a:r>
          </a:p>
          <a:p>
            <a:pPr marL="174708" indent="-174708">
              <a:buFont typeface="Arial" panose="020B0604020202020204" pitchFamily="34" charset="0"/>
              <a:buChar char="•"/>
            </a:pPr>
            <a:r>
              <a:rPr lang="en-US" dirty="0"/>
              <a:t>Reflect of State and Federal Law requirements (Medi-Cal Code of Ethics, Tarasoff and HIPAA)</a:t>
            </a:r>
          </a:p>
          <a:p>
            <a:pPr marL="174708" indent="-174708">
              <a:buFont typeface="Arial" panose="020B0604020202020204" pitchFamily="34" charset="0"/>
              <a:buChar char="•"/>
            </a:pPr>
            <a:r>
              <a:rPr lang="en-US" dirty="0"/>
              <a:t>Expectations formed in recovery-oriented language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felt it fundamental that we assign an appropriate mentor.   </a:t>
            </a:r>
          </a:p>
          <a:p>
            <a:endParaRPr lang="en-US" dirty="0"/>
          </a:p>
          <a:p>
            <a:r>
              <a:rPr lang="en-US" dirty="0"/>
              <a:t>This means having that peer provider learn, in real time, role-modeled practice (Leadership-Level  Peer. Parent Partner, Family Advocate).</a:t>
            </a:r>
          </a:p>
          <a:p>
            <a:endParaRPr lang="en-US" dirty="0"/>
          </a:p>
          <a:p>
            <a:r>
              <a:rPr lang="en-US" dirty="0"/>
              <a:t>Create a Duty Statement for the mentor (SPSS have a separate set of duties)</a:t>
            </a:r>
          </a:p>
          <a:p>
            <a:endParaRPr lang="en-US" dirty="0"/>
          </a:p>
          <a:p>
            <a:r>
              <a:rPr lang="en-US" dirty="0"/>
              <a:t>Mentors should never have a punitive role with whom they are partnered.</a:t>
            </a:r>
          </a:p>
          <a:p>
            <a:r>
              <a:rPr lang="en-US" dirty="0"/>
              <a:t>(Describe Senior Peer Role in RUHS-BH)</a:t>
            </a:r>
          </a:p>
          <a:p>
            <a:endParaRPr lang="en-US" dirty="0"/>
          </a:p>
          <a:p>
            <a:r>
              <a:rPr lang="en-US" dirty="0"/>
              <a:t>Ongoing training &amp; support for peer practice, as well as programmatic processes and procedures.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22</a:t>
            </a:fld>
            <a:endParaRPr lang="en-US"/>
          </a:p>
        </p:txBody>
      </p:sp>
    </p:spTree>
    <p:extLst>
      <p:ext uri="{BB962C8B-B14F-4D97-AF65-F5344CB8AC3E}">
        <p14:creationId xmlns:p14="http://schemas.microsoft.com/office/powerpoint/2010/main" val="314590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When peers engage with the people we serve, there is an instant connection, due to the mutuality that is established in the first moments of that engagement.</a:t>
            </a:r>
          </a:p>
          <a:p>
            <a:endParaRPr lang="en-US" dirty="0"/>
          </a:p>
          <a:p>
            <a:r>
              <a:rPr lang="en-US" dirty="0"/>
              <a:t>Peers can be the first touch in many environments and can provide support while screening a new participant in services.</a:t>
            </a:r>
          </a:p>
          <a:p>
            <a:endParaRPr lang="en-US" dirty="0"/>
          </a:p>
          <a:p>
            <a:r>
              <a:rPr lang="en-US" dirty="0"/>
              <a:t>Their practice requires that they create a recovery-oriented and hopeful environment at all times – it’s in their Code of Ethics.  They recognize micro-aggressions, non-recovery interactions, emotional and physical barriers of the people and the spaces where they are employed.  It is their role to bring them up in supervision, to address, advocate for change and problem-solve.</a:t>
            </a:r>
          </a:p>
          <a:p>
            <a:endParaRPr lang="en-US" dirty="0"/>
          </a:p>
          <a:p>
            <a:r>
              <a:rPr lang="en-US" dirty="0"/>
              <a:t>A peer recognizes when a space lacks hope.  There are places we have all worked that could use a “hope barometer”.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23</a:t>
            </a:fld>
            <a:endParaRPr lang="en-US"/>
          </a:p>
        </p:txBody>
      </p:sp>
    </p:spTree>
    <p:extLst>
      <p:ext uri="{BB962C8B-B14F-4D97-AF65-F5344CB8AC3E}">
        <p14:creationId xmlns:p14="http://schemas.microsoft.com/office/powerpoint/2010/main" val="405826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A peer recognizes when a space lacks hope.  They have been in a hopeless place, and they can help us to find it in ourselves and the environments where we serve.  </a:t>
            </a:r>
          </a:p>
          <a:p>
            <a:endParaRPr lang="en-US" dirty="0"/>
          </a:p>
          <a:p>
            <a:r>
              <a:rPr lang="en-US" dirty="0"/>
              <a:t>There are places we have all worked that could use a “hope barometer”.  </a:t>
            </a:r>
          </a:p>
          <a:p>
            <a:endParaRPr lang="en-US" dirty="0"/>
          </a:p>
          <a:p>
            <a:r>
              <a:rPr lang="en-US" dirty="0"/>
              <a:t>(Ask: “What do you think I mean when I say that ‘Hope Barometric Pressure’ is low in here?”)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24</a:t>
            </a:fld>
            <a:endParaRPr lang="en-US"/>
          </a:p>
        </p:txBody>
      </p:sp>
    </p:spTree>
    <p:extLst>
      <p:ext uri="{BB962C8B-B14F-4D97-AF65-F5344CB8AC3E}">
        <p14:creationId xmlns:p14="http://schemas.microsoft.com/office/powerpoint/2010/main" val="353150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I’ll bet most of us, recently, have encountered a person, who would normally not identify as peer.</a:t>
            </a:r>
          </a:p>
          <a:p>
            <a:endParaRPr lang="en-US" dirty="0"/>
          </a:p>
          <a:p>
            <a:r>
              <a:rPr lang="en-US" dirty="0"/>
              <a:t>Show of hands – how many of you, during the height of the pandemic or shortly thereafter, talked with someone who expressed for the first time their struggles with anxiety, depression, having to start a wellness routine or meds – someone you would never think would “come out”?</a:t>
            </a:r>
          </a:p>
          <a:p>
            <a:endParaRPr lang="en-US" dirty="0"/>
          </a:p>
          <a:p>
            <a:r>
              <a:rPr lang="en-US" dirty="0"/>
              <a:t>People all over the world have come to terms with their </a:t>
            </a:r>
            <a:r>
              <a:rPr lang="en-US" dirty="0" err="1"/>
              <a:t>peerness</a:t>
            </a:r>
            <a:r>
              <a:rPr lang="en-US" dirty="0"/>
              <a:t>.  Whether it was through social media or community group done on Zoom </a:t>
            </a:r>
          </a:p>
          <a:p>
            <a:endParaRPr lang="en-US" dirty="0"/>
          </a:p>
          <a:p>
            <a:r>
              <a:rPr lang="en-US" dirty="0"/>
              <a:t>What they are recognizing is compassion</a:t>
            </a:r>
          </a:p>
          <a:p>
            <a:endParaRPr lang="en-US" dirty="0"/>
          </a:p>
          <a:p>
            <a:r>
              <a:rPr lang="en-US" dirty="0"/>
              <a:t>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25</a:t>
            </a:fld>
            <a:endParaRPr lang="en-US"/>
          </a:p>
        </p:txBody>
      </p:sp>
    </p:spTree>
    <p:extLst>
      <p:ext uri="{BB962C8B-B14F-4D97-AF65-F5344CB8AC3E}">
        <p14:creationId xmlns:p14="http://schemas.microsoft.com/office/powerpoint/2010/main" val="942891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showed them that their vulnerability was a stretch and we supported them.</a:t>
            </a:r>
          </a:p>
          <a:p>
            <a:endParaRPr lang="en-US" dirty="0"/>
          </a:p>
          <a:p>
            <a:r>
              <a:rPr lang="en-US" dirty="0"/>
              <a:t>We recognize that mutual connection and kindness in the worst circumstances affects change.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26</a:t>
            </a:fld>
            <a:endParaRPr lang="en-US"/>
          </a:p>
        </p:txBody>
      </p:sp>
    </p:spTree>
    <p:extLst>
      <p:ext uri="{BB962C8B-B14F-4D97-AF65-F5344CB8AC3E}">
        <p14:creationId xmlns:p14="http://schemas.microsoft.com/office/powerpoint/2010/main" val="191242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Clinic supervisors are participating in more recovery-oriented trainings, and have come to realize that recovery is universal, because they, too are recovering from the trauma of the pandemic.</a:t>
            </a:r>
          </a:p>
          <a:p>
            <a:r>
              <a:rPr lang="en-US" dirty="0"/>
              <a:t>This is your moment.  </a:t>
            </a:r>
          </a:p>
          <a:p>
            <a:r>
              <a:rPr lang="en-US" dirty="0"/>
              <a:t>This is your opportunity to shine.</a:t>
            </a:r>
          </a:p>
          <a:p>
            <a:r>
              <a:rPr lang="en-US" dirty="0"/>
              <a:t>To influence hopeful community service environments.</a:t>
            </a:r>
          </a:p>
          <a:p>
            <a:r>
              <a:rPr lang="en-US" dirty="0"/>
              <a:t>To create recovery-focused and hopeful workplaces.</a:t>
            </a:r>
          </a:p>
          <a:p>
            <a:r>
              <a:rPr lang="en-US" dirty="0"/>
              <a:t>To share our Medi-Cal Code of Ethics. 9FRAME IT!)</a:t>
            </a:r>
          </a:p>
          <a:p>
            <a:r>
              <a:rPr lang="en-US" dirty="0"/>
              <a:t>When staff are understanding the peer support values and ethics, they become more oriented to hope.</a:t>
            </a:r>
          </a:p>
          <a:p>
            <a:r>
              <a:rPr lang="en-US" dirty="0"/>
              <a:t>Supervision, whether one-on-one or in groups, become opportunities for the team to build upon the recovery concepts that are ever-present in the peer role.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27</a:t>
            </a:fld>
            <a:endParaRPr lang="en-US"/>
          </a:p>
        </p:txBody>
      </p:sp>
    </p:spTree>
    <p:extLst>
      <p:ext uri="{BB962C8B-B14F-4D97-AF65-F5344CB8AC3E}">
        <p14:creationId xmlns:p14="http://schemas.microsoft.com/office/powerpoint/2010/main" val="2792253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Thru </a:t>
            </a:r>
            <a:r>
              <a:rPr lang="en-US" dirty="0" err="1"/>
              <a:t>CalAIM</a:t>
            </a:r>
            <a:r>
              <a:rPr lang="en-US" dirty="0"/>
              <a:t>, DHCS is encouraging – requiring - agencies to collaborate across systems.  This includes Peer Support Services provision. </a:t>
            </a:r>
          </a:p>
          <a:p>
            <a:endParaRPr lang="en-US" dirty="0"/>
          </a:p>
          <a:p>
            <a:r>
              <a:rPr lang="en-US" dirty="0"/>
              <a:t>Creating a Peer Support infrastructure facilitates effective implementation of Medi-Cal Peer Support Services system wide. </a:t>
            </a:r>
          </a:p>
          <a:p>
            <a:endParaRPr lang="en-US" dirty="0"/>
          </a:p>
          <a:p>
            <a:r>
              <a:rPr lang="en-US" dirty="0"/>
              <a:t>Soon we will find Peer Support staff in all areas of public health and welfare, which means our work in building infrastructure for peer programs is so important now.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28</a:t>
            </a:fld>
            <a:endParaRPr lang="en-US"/>
          </a:p>
        </p:txBody>
      </p:sp>
    </p:spTree>
    <p:extLst>
      <p:ext uri="{BB962C8B-B14F-4D97-AF65-F5344CB8AC3E}">
        <p14:creationId xmlns:p14="http://schemas.microsoft.com/office/powerpoint/2010/main" val="349708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29</a:t>
            </a:fld>
            <a:endParaRPr lang="en-US"/>
          </a:p>
        </p:txBody>
      </p:sp>
    </p:spTree>
    <p:extLst>
      <p:ext uri="{BB962C8B-B14F-4D97-AF65-F5344CB8AC3E}">
        <p14:creationId xmlns:p14="http://schemas.microsoft.com/office/powerpoint/2010/main" val="198975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Today we will be discussing </a:t>
            </a:r>
          </a:p>
          <a:p>
            <a:pPr marL="0" indent="0">
              <a:spcBef>
                <a:spcPct val="20000"/>
              </a:spcBef>
              <a:buFont typeface="Arial" pitchFamily="34" charset="0"/>
              <a:buNone/>
              <a:defRPr/>
            </a:pPr>
            <a:endParaRPr lang="en-US" dirty="0">
              <a:solidFill>
                <a:srgbClr val="003469"/>
              </a:solidFill>
              <a:latin typeface="Open San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30</a:t>
            </a:fld>
            <a:endParaRPr lang="en-US"/>
          </a:p>
        </p:txBody>
      </p:sp>
    </p:spTree>
    <p:extLst>
      <p:ext uri="{BB962C8B-B14F-4D97-AF65-F5344CB8AC3E}">
        <p14:creationId xmlns:p14="http://schemas.microsoft.com/office/powerpoint/2010/main" val="413988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31</a:t>
            </a:fld>
            <a:endParaRPr lang="en-US"/>
          </a:p>
        </p:txBody>
      </p:sp>
    </p:spTree>
    <p:extLst>
      <p:ext uri="{BB962C8B-B14F-4D97-AF65-F5344CB8AC3E}">
        <p14:creationId xmlns:p14="http://schemas.microsoft.com/office/powerpoint/2010/main" val="119003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(Ask the question)</a:t>
            </a:r>
          </a:p>
          <a:p>
            <a:r>
              <a:rPr lang="en-US" dirty="0"/>
              <a:t>(Discuss responses)</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4</a:t>
            </a:fld>
            <a:endParaRPr lang="en-US"/>
          </a:p>
        </p:txBody>
      </p:sp>
    </p:spTree>
    <p:extLst>
      <p:ext uri="{BB962C8B-B14F-4D97-AF65-F5344CB8AC3E}">
        <p14:creationId xmlns:p14="http://schemas.microsoft.com/office/powerpoint/2010/main" val="253769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(Click through slide and talk about each subject)</a:t>
            </a:r>
          </a:p>
          <a:p>
            <a:endParaRPr lang="en-US" dirty="0"/>
          </a:p>
          <a:p>
            <a:r>
              <a:rPr lang="en-US" dirty="0"/>
              <a:t>In 2020 – for Riverside County – With the launching of </a:t>
            </a:r>
            <a:r>
              <a:rPr lang="en-US" dirty="0" err="1"/>
              <a:t>CalAIM</a:t>
            </a:r>
            <a:r>
              <a:rPr lang="en-US" dirty="0"/>
              <a:t>, public BH was in the throws of statewide change. </a:t>
            </a:r>
          </a:p>
          <a:p>
            <a:endParaRPr lang="en-US" dirty="0"/>
          </a:p>
          <a:p>
            <a:r>
              <a:rPr lang="en-US" dirty="0"/>
              <a:t>Before the pandemic hit, our organization had some goals around how we support our peer program as the </a:t>
            </a:r>
            <a:r>
              <a:rPr lang="en-US" dirty="0" err="1"/>
              <a:t>CalAIM</a:t>
            </a:r>
            <a:r>
              <a:rPr lang="en-US" dirty="0"/>
              <a:t> changes were occurring. </a:t>
            </a:r>
          </a:p>
          <a:p>
            <a:endParaRPr lang="en-US" dirty="0"/>
          </a:p>
          <a:p>
            <a:r>
              <a:rPr lang="en-US" dirty="0"/>
              <a:t>Org Leadership – Buy-in:  When most of us were building a peer support program, it is very important that the system’s organizational leadership was focused on making sure the environment in the organization was supportive and positive about bringing people with lived experience into service provision.  History tells us that without that support, peer support programs can be disjointed and lack credibility as a sustainable and effective treatment option for the people we serve. This is foundational and we were really working hard to get messaging from the top of the organization that we are supported.  However, some systems had not done this.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Peer Career Trajectory:  Promoting Peer Career Ladders provided hope for advancement and promote growth in recovery and professional skills. However, some systems had not done this.</a:t>
            </a:r>
          </a:p>
          <a:p>
            <a:endParaRPr lang="en-US" dirty="0"/>
          </a:p>
          <a:p>
            <a:r>
              <a:rPr lang="en-US" dirty="0"/>
              <a:t>Laws:  The State of California passed a law (SB803) that has legitimized and defined the peer support role and responsibilities.</a:t>
            </a:r>
          </a:p>
          <a:p>
            <a:endParaRPr lang="en-US" dirty="0"/>
          </a:p>
          <a:p>
            <a:r>
              <a:rPr lang="en-US" dirty="0"/>
              <a:t>Practice Guidelines were established – our PRACTICE is evidence-based – We know that research paper after research paper has proven that peer support improves outcomes.</a:t>
            </a:r>
          </a:p>
          <a:p>
            <a:endParaRPr lang="en-US" dirty="0"/>
          </a:p>
          <a:p>
            <a:r>
              <a:rPr lang="en-US" dirty="0"/>
              <a:t>Training:  Training has been standardized by the State, and the training is not just for peers, but for supervisors and systems to recognize the value of lived experience on treatment teams.</a:t>
            </a:r>
          </a:p>
          <a:p>
            <a:endParaRPr lang="en-US" dirty="0"/>
          </a:p>
          <a:p>
            <a:r>
              <a:rPr lang="en-US" dirty="0"/>
              <a:t>Mentorship:  As with other disciplines, peer support mentorship is an important part of peer skill development and better outcomes at the clinic level for the people we serve.</a:t>
            </a:r>
          </a:p>
          <a:p>
            <a:endParaRPr lang="en-US" dirty="0"/>
          </a:p>
          <a:p>
            <a:r>
              <a:rPr lang="en-US" dirty="0"/>
              <a:t>Communication:  When the peer program planning, development and implementation processes are communicated with the many systems within the organization, the resource of the peer provider is more easily recognized and utilized on the ground.  Better outcomes through Peer Support Specialist engagement is based in evidence.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5</a:t>
            </a:fld>
            <a:endParaRPr lang="en-US"/>
          </a:p>
        </p:txBody>
      </p:sp>
    </p:spTree>
    <p:extLst>
      <p:ext uri="{BB962C8B-B14F-4D97-AF65-F5344CB8AC3E}">
        <p14:creationId xmlns:p14="http://schemas.microsoft.com/office/powerpoint/2010/main" val="222963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(Trigger Alert)</a:t>
            </a:r>
          </a:p>
          <a:p>
            <a:endParaRPr lang="en-US" dirty="0"/>
          </a:p>
          <a:p>
            <a:r>
              <a:rPr lang="en-US" dirty="0"/>
              <a:t>I am going to ask you to go back in your minds to when everything stopped.</a:t>
            </a:r>
          </a:p>
          <a:p>
            <a:endParaRPr lang="en-US" dirty="0"/>
          </a:p>
          <a:p>
            <a:r>
              <a:rPr lang="en-US" dirty="0"/>
              <a:t>In-person work as we know stopped.  </a:t>
            </a:r>
          </a:p>
          <a:p>
            <a:r>
              <a:rPr lang="en-US" dirty="0"/>
              <a:t>We had to pivot and improvise. </a:t>
            </a:r>
          </a:p>
          <a:p>
            <a:r>
              <a:rPr lang="en-US" dirty="0"/>
              <a:t>We had to learn new things.</a:t>
            </a:r>
          </a:p>
          <a:p>
            <a:r>
              <a:rPr lang="en-US" dirty="0"/>
              <a:t>We were feeling the pressure.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6</a:t>
            </a:fld>
            <a:endParaRPr lang="en-US"/>
          </a:p>
        </p:txBody>
      </p:sp>
    </p:spTree>
    <p:extLst>
      <p:ext uri="{BB962C8B-B14F-4D97-AF65-F5344CB8AC3E}">
        <p14:creationId xmlns:p14="http://schemas.microsoft.com/office/powerpoint/2010/main" val="33134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Where were you in you work life?</a:t>
            </a:r>
          </a:p>
          <a:p>
            <a:r>
              <a:rPr lang="en-US" dirty="0"/>
              <a:t>Where were you in your personal life? How was your loved one’s recovery going? </a:t>
            </a:r>
          </a:p>
          <a:p>
            <a:r>
              <a:rPr lang="en-US" dirty="0"/>
              <a:t>What were the things you were working on?</a:t>
            </a:r>
          </a:p>
          <a:p>
            <a:r>
              <a:rPr lang="en-US" dirty="0"/>
              <a:t>What state was your recovery in?  Were you doing well?  Was it rocky? </a:t>
            </a:r>
          </a:p>
          <a:p>
            <a:endParaRPr lang="en-US" dirty="0"/>
          </a:p>
          <a:p>
            <a:r>
              <a:rPr lang="en-US" dirty="0"/>
              <a:t>(Validate responses)</a:t>
            </a:r>
          </a:p>
          <a:p>
            <a:endParaRPr lang="en-US" dirty="0"/>
          </a:p>
          <a:p>
            <a:r>
              <a:rPr lang="en-US" dirty="0"/>
              <a:t>(Remind of grounding in Hope Remembrance and Resilience)</a:t>
            </a:r>
          </a:p>
          <a:p>
            <a:endParaRPr lang="en-US" dirty="0"/>
          </a:p>
          <a:p>
            <a:r>
              <a:rPr lang="en-US" dirty="0"/>
              <a:t>I know where I was.  I was the Administrator for our peer program</a:t>
            </a:r>
          </a:p>
          <a:p>
            <a:r>
              <a:rPr lang="en-US" dirty="0"/>
              <a:t>I was asked to be on the </a:t>
            </a:r>
            <a:r>
              <a:rPr lang="en-US" dirty="0" err="1"/>
              <a:t>CalAIM</a:t>
            </a:r>
            <a:r>
              <a:rPr lang="en-US" dirty="0"/>
              <a:t> Steering Committee.</a:t>
            </a:r>
          </a:p>
          <a:p>
            <a:r>
              <a:rPr lang="en-US" dirty="0"/>
              <a:t>I had taken a trans youth in as a foster</a:t>
            </a:r>
          </a:p>
          <a:p>
            <a:r>
              <a:rPr lang="en-US" dirty="0"/>
              <a:t>I was working on the Peer Certification Curriculum</a:t>
            </a:r>
          </a:p>
          <a:p>
            <a:r>
              <a:rPr lang="en-US" dirty="0"/>
              <a:t>I was well</a:t>
            </a:r>
          </a:p>
          <a:p>
            <a:r>
              <a:rPr lang="en-US" dirty="0"/>
              <a:t>My mother was in declining health, my </a:t>
            </a:r>
            <a:r>
              <a:rPr lang="en-US" dirty="0" err="1"/>
              <a:t>childrens</a:t>
            </a:r>
            <a:r>
              <a:rPr lang="en-US" dirty="0"/>
              <a:t> were both working</a:t>
            </a:r>
          </a:p>
          <a:p>
            <a:r>
              <a:rPr lang="en-US" dirty="0"/>
              <a:t>I was neglecting my social life, because I was overworked and leaning on old workaholic behavior, my husband was as supportive</a:t>
            </a:r>
          </a:p>
          <a:p>
            <a:r>
              <a:rPr lang="en-US" dirty="0"/>
              <a:t>I was dealing with toxic biological family members and reaching the “I’m done” place with them</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pPr/>
              <a:t>7</a:t>
            </a:fld>
            <a:endParaRPr lang="en-US"/>
          </a:p>
        </p:txBody>
      </p:sp>
    </p:spTree>
    <p:extLst>
      <p:ext uri="{BB962C8B-B14F-4D97-AF65-F5344CB8AC3E}">
        <p14:creationId xmlns:p14="http://schemas.microsoft.com/office/powerpoint/2010/main" val="60637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were receiving messages</a:t>
            </a:r>
          </a:p>
          <a:p>
            <a:endParaRPr lang="en-US" dirty="0"/>
          </a:p>
          <a:p>
            <a:r>
              <a:rPr lang="en-US" dirty="0"/>
              <a:t>New media announcements about locking down.</a:t>
            </a:r>
          </a:p>
          <a:p>
            <a:r>
              <a:rPr lang="en-US" dirty="0"/>
              <a:t>Policy changes at each facility.</a:t>
            </a:r>
          </a:p>
          <a:p>
            <a:r>
              <a:rPr lang="en-US" dirty="0"/>
              <a:t>Direction given by health and safety professionals.</a:t>
            </a:r>
          </a:p>
          <a:p>
            <a:r>
              <a:rPr lang="en-US" dirty="0"/>
              <a:t>Wear a mask.</a:t>
            </a:r>
          </a:p>
          <a:p>
            <a:r>
              <a:rPr lang="en-US" dirty="0"/>
              <a:t>Don’t wear a mask.</a:t>
            </a:r>
          </a:p>
          <a:p>
            <a:r>
              <a:rPr lang="en-US" dirty="0"/>
              <a:t>Transmission is touch.</a:t>
            </a:r>
          </a:p>
          <a:p>
            <a:r>
              <a:rPr lang="en-US" dirty="0"/>
              <a:t>Transmission is airborne.</a:t>
            </a:r>
          </a:p>
          <a:p>
            <a:r>
              <a:rPr lang="en-US" dirty="0"/>
              <a:t>Most are working remotely.</a:t>
            </a:r>
          </a:p>
          <a:p>
            <a:r>
              <a:rPr lang="en-US" dirty="0"/>
              <a:t>Most have never used a virtual platform.</a:t>
            </a:r>
          </a:p>
          <a:p>
            <a:r>
              <a:rPr lang="en-US" dirty="0"/>
              <a:t>People are coming back to the office that doesn’t operate in any way as your muscle memory serves.</a:t>
            </a:r>
          </a:p>
          <a:p>
            <a:endParaRPr lang="en-US" dirty="0"/>
          </a:p>
          <a:p>
            <a:r>
              <a:rPr lang="en-US" dirty="0"/>
              <a:t>What happens to us when change happens continuously? </a:t>
            </a:r>
          </a:p>
          <a:p>
            <a:r>
              <a:rPr lang="en-US" dirty="0"/>
              <a:t>(Validate responses)</a:t>
            </a:r>
          </a:p>
          <a:p>
            <a:r>
              <a:rPr lang="en-US" dirty="0"/>
              <a:t>(Discuss Stress)</a:t>
            </a:r>
          </a:p>
          <a:p>
            <a:endParaRPr lang="en-US" dirty="0"/>
          </a:p>
          <a:p>
            <a:r>
              <a:rPr lang="en-US" dirty="0"/>
              <a:t>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8</a:t>
            </a:fld>
            <a:endParaRPr lang="en-US"/>
          </a:p>
        </p:txBody>
      </p:sp>
    </p:spTree>
    <p:extLst>
      <p:ext uri="{BB962C8B-B14F-4D97-AF65-F5344CB8AC3E}">
        <p14:creationId xmlns:p14="http://schemas.microsoft.com/office/powerpoint/2010/main" val="24898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(Ask the question) What was changing for you?</a:t>
            </a:r>
          </a:p>
          <a:p>
            <a:r>
              <a:rPr lang="en-US" dirty="0"/>
              <a:t>(Discuss responses)</a:t>
            </a:r>
          </a:p>
          <a:p>
            <a:endParaRPr lang="en-US" dirty="0"/>
          </a:p>
          <a:p>
            <a:r>
              <a:rPr lang="en-US" dirty="0"/>
              <a:t>Maybe your kid needed to be homeschooled.</a:t>
            </a:r>
          </a:p>
          <a:p>
            <a:r>
              <a:rPr lang="en-US" dirty="0"/>
              <a:t>My daughter and her girlfriend lost their apartment, so they had to move in with me.</a:t>
            </a:r>
          </a:p>
          <a:p>
            <a:r>
              <a:rPr lang="en-US" dirty="0"/>
              <a:t>My trust in media news outlets.</a:t>
            </a:r>
          </a:p>
          <a:p>
            <a:r>
              <a:rPr lang="en-US" dirty="0"/>
              <a:t>Access to my support system in-person.</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pPr/>
              <a:t>1/31/2024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pPr/>
              <a:t>9</a:t>
            </a:fld>
            <a:endParaRPr lang="en-US"/>
          </a:p>
        </p:txBody>
      </p:sp>
    </p:spTree>
    <p:extLst>
      <p:ext uri="{BB962C8B-B14F-4D97-AF65-F5344CB8AC3E}">
        <p14:creationId xmlns:p14="http://schemas.microsoft.com/office/powerpoint/2010/main" val="2907031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2" name="Picture 1" descr="RUHS CornerstoneBoarder3.ai"/>
          <p:cNvPicPr>
            <a:picLocks noChangeAspect="1"/>
          </p:cNvPicPr>
          <p:nvPr userDrawn="1"/>
        </p:nvPicPr>
        <p:blipFill rotWithShape="1">
          <a:blip r:embed="rId2" cstate="print">
            <a:extLst>
              <a:ext uri="{28A0092B-C50C-407E-A947-70E740481C1C}">
                <a14:useLocalDpi xmlns:a14="http://schemas.microsoft.com/office/drawing/2010/main" val="0"/>
              </a:ext>
            </a:extLst>
          </a:blip>
          <a:srcRect t="4628"/>
          <a:stretch/>
        </p:blipFill>
        <p:spPr>
          <a:xfrm>
            <a:off x="1" y="0"/>
            <a:ext cx="12208844" cy="6858000"/>
          </a:xfrm>
          <a:prstGeom prst="rect">
            <a:avLst/>
          </a:prstGeom>
        </p:spPr>
      </p:pic>
      <p:sp>
        <p:nvSpPr>
          <p:cNvPr id="5"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6"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33C29B63-6DA0-6B42-8766-858B842843D2}" type="datetime1">
              <a:rPr lang="en-US" smtClean="0"/>
              <a:pPr/>
              <a:t>1/31/2024</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2344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 Vert Orange">
    <p:spTree>
      <p:nvGrpSpPr>
        <p:cNvPr id="1" name=""/>
        <p:cNvGrpSpPr/>
        <p:nvPr/>
      </p:nvGrpSpPr>
      <p:grpSpPr>
        <a:xfrm>
          <a:off x="0" y="0"/>
          <a:ext cx="0" cy="0"/>
          <a:chOff x="0" y="0"/>
          <a:chExt cx="0" cy="0"/>
        </a:xfrm>
      </p:grpSpPr>
      <p:sp>
        <p:nvSpPr>
          <p:cNvPr id="12" name="Rectangle 11"/>
          <p:cNvSpPr/>
          <p:nvPr userDrawn="1"/>
        </p:nvSpPr>
        <p:spPr>
          <a:xfrm>
            <a:off x="0" y="0"/>
            <a:ext cx="1219200" cy="6858000"/>
          </a:xfrm>
          <a:prstGeom prst="rect">
            <a:avLst/>
          </a:prstGeom>
          <a:solidFill>
            <a:srgbClr val="F897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F63EEED-3947-8B41-A8EE-12D501F7E983}" type="datetime1">
              <a:rPr lang="en-US" smtClean="0"/>
              <a:pPr/>
              <a:t>1/31/2024</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22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 Vert Green">
    <p:spTree>
      <p:nvGrpSpPr>
        <p:cNvPr id="1" name=""/>
        <p:cNvGrpSpPr/>
        <p:nvPr/>
      </p:nvGrpSpPr>
      <p:grpSpPr>
        <a:xfrm>
          <a:off x="0" y="0"/>
          <a:ext cx="0" cy="0"/>
          <a:chOff x="0" y="0"/>
          <a:chExt cx="0" cy="0"/>
        </a:xfrm>
      </p:grpSpPr>
      <p:sp>
        <p:nvSpPr>
          <p:cNvPr id="9" name="Rectangle 8"/>
          <p:cNvSpPr/>
          <p:nvPr userDrawn="1"/>
        </p:nvSpPr>
        <p:spPr>
          <a:xfrm>
            <a:off x="0" y="0"/>
            <a:ext cx="1219200" cy="6858000"/>
          </a:xfrm>
          <a:prstGeom prst="rect">
            <a:avLst/>
          </a:prstGeom>
          <a:solidFill>
            <a:srgbClr val="BCD6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BB0E3DA6-F793-CC4D-B54D-E131A7CB7144}"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1312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 Vert Purple">
    <p:spTree>
      <p:nvGrpSpPr>
        <p:cNvPr id="1" name=""/>
        <p:cNvGrpSpPr/>
        <p:nvPr/>
      </p:nvGrpSpPr>
      <p:grpSpPr>
        <a:xfrm>
          <a:off x="0" y="0"/>
          <a:ext cx="0" cy="0"/>
          <a:chOff x="0" y="0"/>
          <a:chExt cx="0" cy="0"/>
        </a:xfrm>
      </p:grpSpPr>
      <p:sp>
        <p:nvSpPr>
          <p:cNvPr id="9" name="Rectangle 8"/>
          <p:cNvSpPr/>
          <p:nvPr userDrawn="1"/>
        </p:nvSpPr>
        <p:spPr>
          <a:xfrm>
            <a:off x="0" y="0"/>
            <a:ext cx="1219200" cy="6858000"/>
          </a:xfrm>
          <a:prstGeom prst="rect">
            <a:avLst/>
          </a:prstGeom>
          <a:solidFill>
            <a:srgbClr val="893B81"/>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CE18B8C-BFE8-1940-A56A-B459BE5F8B26}"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828800" y="1828800"/>
            <a:ext cx="9753600" cy="1828800"/>
          </a:xfrm>
        </p:spPr>
        <p:txBody>
          <a:bodyPr anchor="b" anchorCtr="1"/>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4200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 Title Only Blu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72FAF-A488-E94C-8F38-746E2B9B3C0B}"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55222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 Title and Content Blu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9BDC-7703-954B-8D10-EBF3812C80B9}"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80344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Slide - 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0861" y="0"/>
            <a:ext cx="30391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CFBB6BD-75D0-6C46-98AE-F7680F46FE91}"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52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py Slide - Two Content Comparison Blue">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0D9545D3-98CC-8746-882B-7DC091D9522F}"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676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py Slide - Title Only Orang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04404-ECE1-0A49-9902-749AA9266E45}"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7972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py Slide - Title and Content Orang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EE84D-9939-324F-B27A-AACD494A23B3}"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5"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787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py Slide - 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0861" y="0"/>
            <a:ext cx="30391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2357888-5ACE-244C-B4D6-997750E9636B}"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9258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Screened">
    <p:spTree>
      <p:nvGrpSpPr>
        <p:cNvPr id="1" name=""/>
        <p:cNvGrpSpPr/>
        <p:nvPr/>
      </p:nvGrpSpPr>
      <p:grpSpPr>
        <a:xfrm>
          <a:off x="0" y="0"/>
          <a:ext cx="0" cy="0"/>
          <a:chOff x="0" y="0"/>
          <a:chExt cx="0" cy="0"/>
        </a:xfrm>
      </p:grpSpPr>
      <p:pic>
        <p:nvPicPr>
          <p:cNvPr id="9" name="Picture 8" descr="RUHS CornerstoneBoarder3.ai"/>
          <p:cNvPicPr>
            <a:picLocks noChangeAspect="1"/>
          </p:cNvPicPr>
          <p:nvPr userDrawn="1"/>
        </p:nvPicPr>
        <p:blipFill rotWithShape="1">
          <a:blip r:embed="rId2" cstate="print">
            <a:alphaModFix amt="13000"/>
            <a:extLst>
              <a:ext uri="{28A0092B-C50C-407E-A947-70E740481C1C}">
                <a14:useLocalDpi xmlns:a14="http://schemas.microsoft.com/office/drawing/2010/main" val="0"/>
              </a:ext>
            </a:extLst>
          </a:blip>
          <a:srcRect t="4628"/>
          <a:stretch/>
        </p:blipFill>
        <p:spPr>
          <a:xfrm>
            <a:off x="1" y="0"/>
            <a:ext cx="12208844" cy="6858000"/>
          </a:xfrm>
          <a:prstGeom prst="rect">
            <a:avLst/>
          </a:prstGeom>
        </p:spPr>
      </p:pic>
      <p:sp>
        <p:nvSpPr>
          <p:cNvPr id="10"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11"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72E7929-DB83-8B43-89DE-4C7B18CA6B81}" type="datetime1">
              <a:rPr lang="en-US" smtClean="0"/>
              <a:pPr/>
              <a:t>1/31/2024</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8182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Slide - Two Content Comparison Orange">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D12A0EF9-BB69-8E4F-8971-B8FAB6798AC4}"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360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py Slide - Title Only Green">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DEB52-2389-CA4F-B8C4-6F353338A3E0}"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968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py Slide - Title and Content Green">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76C1C-36E2-074A-8DDD-A5FC3F6C42C0}"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4555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py Slide - 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0861" y="0"/>
            <a:ext cx="30391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93AC42F-C345-D940-AB7F-4C585BDC34E1}"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5736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py Slide - Two Content Comparison Green">
    <p:spTree>
      <p:nvGrpSpPr>
        <p:cNvPr id="1" name=""/>
        <p:cNvGrpSpPr/>
        <p:nvPr/>
      </p:nvGrpSpPr>
      <p:grpSpPr>
        <a:xfrm>
          <a:off x="0" y="0"/>
          <a:ext cx="0" cy="0"/>
          <a:chOff x="0" y="0"/>
          <a:chExt cx="0" cy="0"/>
        </a:xfrm>
      </p:grpSpPr>
      <p:sp>
        <p:nvSpPr>
          <p:cNvPr id="9" name="Rectangle 8"/>
          <p:cNvSpPr/>
          <p:nvPr userDrawn="1"/>
        </p:nvSpPr>
        <p:spPr>
          <a:xfrm>
            <a:off x="-10861" y="0"/>
            <a:ext cx="30391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2C696EA-7EE6-7845-8BDF-98848005FFB7}"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80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py Slide - Title Only Purple">
    <p:spTree>
      <p:nvGrpSpPr>
        <p:cNvPr id="1" name=""/>
        <p:cNvGrpSpPr/>
        <p:nvPr/>
      </p:nvGrpSpPr>
      <p:grpSpPr>
        <a:xfrm>
          <a:off x="0" y="0"/>
          <a:ext cx="0" cy="0"/>
          <a:chOff x="0" y="0"/>
          <a:chExt cx="0" cy="0"/>
        </a:xfrm>
      </p:grpSpPr>
      <p:sp>
        <p:nvSpPr>
          <p:cNvPr id="8" name="Rectangle 7"/>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371E-94A7-EC4B-8084-0CAFF61CA7E4}"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39266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py Slide - Title and Content Purpl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828800" y="640080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45D7-8EB9-0F49-9C44-C3D64FADF8F8}" type="datetime1">
              <a:rPr lang="en-US" smtClean="0"/>
              <a:pPr/>
              <a:t>1/31/2024</a:t>
            </a:fld>
            <a:endParaRPr lang="en-US" dirty="0"/>
          </a:p>
        </p:txBody>
      </p:sp>
      <p:sp>
        <p:nvSpPr>
          <p:cNvPr id="12" name="Footer Placeholder 4"/>
          <p:cNvSpPr>
            <a:spLocks noGrp="1"/>
          </p:cNvSpPr>
          <p:nvPr>
            <p:ph type="ftr" sz="quarter" idx="3"/>
          </p:nvPr>
        </p:nvSpPr>
        <p:spPr>
          <a:xfrm>
            <a:off x="3048000" y="6400801"/>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1"/>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609600" y="1828800"/>
            <a:ext cx="109728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509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py Slide - 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24256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9840" y="1828800"/>
            <a:ext cx="524256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A96ECC-F0CA-7747-9895-7BDA0DE2453C}"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1" name="Rectangle 10"/>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7151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py Slide - Two Content Comparison Purp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509252F-DDA4-4E47-A56F-9EF0EB9C8F06}"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60960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609600" y="2743200"/>
            <a:ext cx="524256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6339840" y="1828800"/>
            <a:ext cx="52425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6339840" y="2743200"/>
            <a:ext cx="524256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0"/>
            <a:ext cx="303632"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5504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3962400" cy="1143000"/>
          </a:xfrm>
        </p:spPr>
        <p:txBody>
          <a:bodyPr anchor="b"/>
          <a:lstStyle>
            <a:lvl1pPr algn="l">
              <a:lnSpc>
                <a:spcPts val="2200"/>
              </a:lnSpc>
              <a:defRPr sz="2000" b="1"/>
            </a:lvl1pPr>
          </a:lstStyle>
          <a:p>
            <a:r>
              <a:rPr lang="en-US" dirty="0"/>
              <a:t>Click to edit Master</a:t>
            </a:r>
            <a:br>
              <a:rPr lang="en-US" dirty="0"/>
            </a:br>
            <a:r>
              <a:rPr lang="en-US" dirty="0"/>
              <a:t>title style</a:t>
            </a:r>
          </a:p>
        </p:txBody>
      </p:sp>
      <p:sp>
        <p:nvSpPr>
          <p:cNvPr id="3" name="Content Placeholder 2"/>
          <p:cNvSpPr>
            <a:spLocks noGrp="1"/>
          </p:cNvSpPr>
          <p:nvPr>
            <p:ph idx="1"/>
          </p:nvPr>
        </p:nvSpPr>
        <p:spPr>
          <a:xfrm>
            <a:off x="4893733" y="457201"/>
            <a:ext cx="6688667"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727201"/>
            <a:ext cx="3962400" cy="3987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354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6" name="Picture 5" descr="RUHS CornerstoneBoarder.ai"/>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91" t="18827" r="26117" b="42710"/>
          <a:stretch/>
        </p:blipFill>
        <p:spPr>
          <a:xfrm>
            <a:off x="2" y="1"/>
            <a:ext cx="12191999" cy="6935901"/>
          </a:xfrm>
          <a:prstGeom prst="rect">
            <a:avLst/>
          </a:prstGeom>
        </p:spPr>
      </p:pic>
      <p:sp>
        <p:nvSpPr>
          <p:cNvPr id="16" name="Title 1"/>
          <p:cNvSpPr>
            <a:spLocks noGrp="1"/>
          </p:cNvSpPr>
          <p:nvPr>
            <p:ph type="ctrTitle" hasCustomPrompt="1"/>
          </p:nvPr>
        </p:nvSpPr>
        <p:spPr>
          <a:xfrm>
            <a:off x="2133600" y="1143000"/>
            <a:ext cx="9448800" cy="1828800"/>
          </a:xfrm>
        </p:spPr>
        <p:txBody>
          <a:bodyPr anchor="b" anchorCtr="1"/>
          <a:lstStyle>
            <a:lvl1pPr>
              <a:lnSpc>
                <a:spcPts val="4600"/>
              </a:lnSpc>
              <a:defRPr>
                <a:solidFill>
                  <a:schemeClr val="bg1"/>
                </a:solidFill>
              </a:defRPr>
            </a:lvl1pPr>
          </a:lstStyle>
          <a:p>
            <a:r>
              <a:rPr lang="en-US" dirty="0"/>
              <a:t>Click to edit Master </a:t>
            </a:r>
            <a:br>
              <a:rPr lang="en-US" dirty="0"/>
            </a:br>
            <a:r>
              <a:rPr lang="en-US" dirty="0"/>
              <a:t>title style</a:t>
            </a:r>
          </a:p>
        </p:txBody>
      </p:sp>
      <p:sp>
        <p:nvSpPr>
          <p:cNvPr id="17" name="Subtitle 2"/>
          <p:cNvSpPr>
            <a:spLocks noGrp="1"/>
          </p:cNvSpPr>
          <p:nvPr>
            <p:ph type="subTitle" idx="1"/>
          </p:nvPr>
        </p:nvSpPr>
        <p:spPr>
          <a:xfrm>
            <a:off x="2438400" y="3200400"/>
            <a:ext cx="8839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F7AEA1D-5743-8D42-A5D4-C1EE4DEFD16F}" type="datetime1">
              <a:rPr lang="en-US" smtClean="0"/>
              <a:pPr/>
              <a:t>1/31/2024</a:t>
            </a:fld>
            <a:endParaRPr lang="en-US" dirty="0"/>
          </a:p>
        </p:txBody>
      </p:sp>
      <p:sp>
        <p:nvSpPr>
          <p:cNvPr id="2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30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p:nvPr>
        </p:nvSpPr>
        <p:spPr>
          <a:xfrm>
            <a:off x="2438400" y="4681728"/>
            <a:ext cx="7315200" cy="68580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38400" y="685800"/>
            <a:ext cx="73152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486400"/>
            <a:ext cx="7315200" cy="461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3"/>
          <p:cNvSpPr>
            <a:spLocks noGrp="1"/>
          </p:cNvSpPr>
          <p:nvPr>
            <p:ph type="dt" sz="half" idx="10"/>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1B75C488-4E58-A345-8DE7-184D658C552A}" type="datetime1">
              <a:rPr lang="en-US" smtClean="0"/>
              <a:pPr/>
              <a:t>1/31/2024</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409257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1" y="0"/>
            <a:ext cx="12191999" cy="2286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2" y="6629400"/>
            <a:ext cx="12191999" cy="228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21025" y="2331719"/>
            <a:ext cx="4938247" cy="1885310"/>
          </a:xfrm>
          <a:prstGeom prst="rect">
            <a:avLst/>
          </a:prstGeom>
        </p:spPr>
      </p:pic>
      <p:sp>
        <p:nvSpPr>
          <p:cNvPr id="10"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EC5D13B-884C-554D-9C2C-4E1D6D3AF66F}" type="datetime1">
              <a:rPr lang="en-US" smtClean="0"/>
              <a:pPr/>
              <a:t>1/31/2024</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04893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Screened">
    <p:spTree>
      <p:nvGrpSpPr>
        <p:cNvPr id="1" name=""/>
        <p:cNvGrpSpPr/>
        <p:nvPr/>
      </p:nvGrpSpPr>
      <p:grpSpPr>
        <a:xfrm>
          <a:off x="0" y="0"/>
          <a:ext cx="0" cy="0"/>
          <a:chOff x="0" y="0"/>
          <a:chExt cx="0" cy="0"/>
        </a:xfrm>
      </p:grpSpPr>
      <p:pic>
        <p:nvPicPr>
          <p:cNvPr id="6" name="Picture 5" descr="RUHS CornerstoneBoarder2.ai"/>
          <p:cNvPicPr>
            <a:picLocks noChangeAspect="1"/>
          </p:cNvPicPr>
          <p:nvPr userDrawn="1"/>
        </p:nvPicPr>
        <p:blipFill>
          <a:blip r:embed="rId2" cstate="print">
            <a:alphaModFix amt="13000"/>
            <a:extLst>
              <a:ext uri="{28A0092B-C50C-407E-A947-70E740481C1C}">
                <a14:useLocalDpi xmlns:a14="http://schemas.microsoft.com/office/drawing/2010/main" val="0"/>
              </a:ext>
            </a:extLst>
          </a:blip>
          <a:stretch>
            <a:fillRect/>
          </a:stretch>
        </p:blipFill>
        <p:spPr>
          <a:xfrm>
            <a:off x="0" y="0"/>
            <a:ext cx="12273621" cy="6858000"/>
          </a:xfrm>
          <a:prstGeom prst="rect">
            <a:avLst/>
          </a:prstGeom>
        </p:spPr>
      </p:pic>
      <p:sp>
        <p:nvSpPr>
          <p:cNvPr id="9" name="Title 1"/>
          <p:cNvSpPr>
            <a:spLocks noGrp="1"/>
          </p:cNvSpPr>
          <p:nvPr>
            <p:ph type="ctrTitle" hasCustomPrompt="1"/>
          </p:nvPr>
        </p:nvSpPr>
        <p:spPr>
          <a:xfrm>
            <a:off x="2133600" y="1143000"/>
            <a:ext cx="94488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10" name="Subtitle 2"/>
          <p:cNvSpPr>
            <a:spLocks noGrp="1"/>
          </p:cNvSpPr>
          <p:nvPr>
            <p:ph type="subTitle" idx="1"/>
          </p:nvPr>
        </p:nvSpPr>
        <p:spPr>
          <a:xfrm>
            <a:off x="2133600" y="3200400"/>
            <a:ext cx="9448800" cy="2743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9118AD-DF09-3E4B-A053-7E52489C844D}" type="datetime1">
              <a:rPr lang="en-US" smtClean="0"/>
              <a:pPr/>
              <a:t>1/31/2024</a:t>
            </a:fld>
            <a:endParaRPr lang="en-US" dirty="0"/>
          </a:p>
        </p:txBody>
      </p:sp>
      <p:sp>
        <p:nvSpPr>
          <p:cNvPr id="15"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79013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reaker Slide - Horiz Blue">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2"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AC5E8CC-1EF5-824B-9684-D6A739127D97}" type="datetime1">
              <a:rPr lang="en-US" smtClean="0"/>
              <a:pPr/>
              <a:t>1/31/2024</a:t>
            </a:fld>
            <a:endParaRPr lang="en-US" dirty="0"/>
          </a:p>
        </p:txBody>
      </p:sp>
      <p:sp>
        <p:nvSpPr>
          <p:cNvPr id="12"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3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Horiz Orange">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8"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a:t>Click to edit Master title style</a:t>
            </a:r>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BCDF650-CA4A-3A48-B707-43B85B7D5426}" type="datetime1">
              <a:rPr lang="en-US" smtClean="0"/>
              <a:pPr/>
              <a:t>1/31/2024</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3378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 Horiz Green">
    <p:spTree>
      <p:nvGrpSpPr>
        <p:cNvPr id="1" name=""/>
        <p:cNvGrpSpPr/>
        <p:nvPr/>
      </p:nvGrpSpPr>
      <p:grpSpPr>
        <a:xfrm>
          <a:off x="0" y="0"/>
          <a:ext cx="0" cy="0"/>
          <a:chOff x="0" y="0"/>
          <a:chExt cx="0" cy="0"/>
        </a:xfrm>
      </p:grpSpPr>
      <p:sp>
        <p:nvSpPr>
          <p:cNvPr id="7" name="Rectangle 6"/>
          <p:cNvSpPr/>
          <p:nvPr userDrawn="1"/>
        </p:nvSpPr>
        <p:spPr>
          <a:xfrm>
            <a:off x="0" y="1700785"/>
            <a:ext cx="12192000" cy="3196897"/>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8"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a:t>Click to edit Master title style</a:t>
            </a:r>
          </a:p>
        </p:txBody>
      </p:sp>
      <p:sp>
        <p:nvSpPr>
          <p:cNvPr id="13"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7DF351A-D498-C444-B6CF-C0F356DCAD41}" type="datetime1">
              <a:rPr lang="en-US" smtClean="0"/>
              <a:pPr/>
              <a:t>1/31/2024</a:t>
            </a:fld>
            <a:endParaRPr lang="en-US" dirty="0"/>
          </a:p>
        </p:txBody>
      </p:sp>
      <p:sp>
        <p:nvSpPr>
          <p:cNvPr id="14"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720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 Horiz Purple">
    <p:spTree>
      <p:nvGrpSpPr>
        <p:cNvPr id="1" name=""/>
        <p:cNvGrpSpPr/>
        <p:nvPr/>
      </p:nvGrpSpPr>
      <p:grpSpPr>
        <a:xfrm>
          <a:off x="0" y="0"/>
          <a:ext cx="0" cy="0"/>
          <a:chOff x="0" y="0"/>
          <a:chExt cx="0" cy="0"/>
        </a:xfrm>
      </p:grpSpPr>
      <p:sp>
        <p:nvSpPr>
          <p:cNvPr id="10" name="Rectangle 9"/>
          <p:cNvSpPr/>
          <p:nvPr userDrawn="1"/>
        </p:nvSpPr>
        <p:spPr>
          <a:xfrm>
            <a:off x="0" y="1700785"/>
            <a:ext cx="12192000" cy="3196897"/>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1800"/>
          </a:p>
        </p:txBody>
      </p:sp>
      <p:sp>
        <p:nvSpPr>
          <p:cNvPr id="11" name="Title 1"/>
          <p:cNvSpPr>
            <a:spLocks noGrp="1"/>
          </p:cNvSpPr>
          <p:nvPr>
            <p:ph type="title"/>
          </p:nvPr>
        </p:nvSpPr>
        <p:spPr>
          <a:xfrm>
            <a:off x="609600" y="2159000"/>
            <a:ext cx="10972800" cy="2286000"/>
          </a:xfrm>
        </p:spPr>
        <p:txBody>
          <a:bodyPr anchor="ctr" anchorCtr="1"/>
          <a:lstStyle>
            <a:lvl1pPr>
              <a:defRPr>
                <a:solidFill>
                  <a:schemeClr val="bg1"/>
                </a:solidFill>
              </a:defRPr>
            </a:lvl1pPr>
          </a:lstStyle>
          <a:p>
            <a:r>
              <a:rPr lang="en-US" dirty="0"/>
              <a:t>Click to edit Master title style</a:t>
            </a:r>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99E396E-AE53-664B-B73F-46E6BA5B8301}"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87365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 Vert Blue">
    <p:spTree>
      <p:nvGrpSpPr>
        <p:cNvPr id="1" name=""/>
        <p:cNvGrpSpPr/>
        <p:nvPr/>
      </p:nvGrpSpPr>
      <p:grpSpPr>
        <a:xfrm>
          <a:off x="0" y="0"/>
          <a:ext cx="0" cy="0"/>
          <a:chOff x="0" y="0"/>
          <a:chExt cx="0" cy="0"/>
        </a:xfrm>
      </p:grpSpPr>
      <p:sp>
        <p:nvSpPr>
          <p:cNvPr id="8" name="Rectangle 7"/>
          <p:cNvSpPr/>
          <p:nvPr userDrawn="1"/>
        </p:nvSpPr>
        <p:spPr>
          <a:xfrm>
            <a:off x="0" y="0"/>
            <a:ext cx="1219200" cy="6858000"/>
          </a:xfrm>
          <a:prstGeom prst="rect">
            <a:avLst/>
          </a:prstGeom>
          <a:solidFill>
            <a:srgbClr val="003469"/>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DDDE2E2-3BE5-CF49-95B0-67426CE48C97}" type="datetime1">
              <a:rPr lang="en-US" smtClean="0"/>
              <a:pPr/>
              <a:t>1/31/2024</a:t>
            </a:fld>
            <a:endParaRPr lang="en-US" dirty="0"/>
          </a:p>
        </p:txBody>
      </p:sp>
      <p:sp>
        <p:nvSpPr>
          <p:cNvPr id="19"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2" name="Title 1"/>
          <p:cNvSpPr>
            <a:spLocks noGrp="1"/>
          </p:cNvSpPr>
          <p:nvPr>
            <p:ph type="title" hasCustomPrompt="1"/>
          </p:nvPr>
        </p:nvSpPr>
        <p:spPr>
          <a:xfrm>
            <a:off x="1828800" y="1828800"/>
            <a:ext cx="9753600" cy="1828800"/>
          </a:xfrm>
        </p:spPr>
        <p:txBody>
          <a:bodyPr anchor="b" anchorCtr="1"/>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828800" y="3886200"/>
            <a:ext cx="97536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344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p:cNvSpPr/>
          <p:nvPr/>
        </p:nvSpPr>
        <p:spPr>
          <a:xfrm>
            <a:off x="9179709" y="6018720"/>
            <a:ext cx="544384" cy="3673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800"/>
          </a:p>
        </p:txBody>
      </p:sp>
      <p:sp>
        <p:nvSpPr>
          <p:cNvPr id="2" name="Title Placeholder 1"/>
          <p:cNvSpPr>
            <a:spLocks noGrp="1"/>
          </p:cNvSpPr>
          <p:nvPr>
            <p:ph type="title"/>
          </p:nvPr>
        </p:nvSpPr>
        <p:spPr>
          <a:xfrm>
            <a:off x="609600" y="45720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0"/>
            <a:ext cx="109728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1828800" y="6400800"/>
            <a:ext cx="12192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2E87A1A-AA9A-B044-8F62-CBD937703812}" type="datetime1">
              <a:rPr lang="en-US" smtClean="0"/>
              <a:pPr/>
              <a:t>1/31/2024</a:t>
            </a:fld>
            <a:endParaRPr lang="en-US" dirty="0"/>
          </a:p>
        </p:txBody>
      </p:sp>
      <p:sp>
        <p:nvSpPr>
          <p:cNvPr id="16" name="Footer Placeholder 4"/>
          <p:cNvSpPr>
            <a:spLocks noGrp="1"/>
          </p:cNvSpPr>
          <p:nvPr>
            <p:ph type="ftr" sz="quarter" idx="3"/>
          </p:nvPr>
        </p:nvSpPr>
        <p:spPr>
          <a:xfrm>
            <a:off x="3048000" y="6400800"/>
            <a:ext cx="36576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6705600" y="6400800"/>
            <a:ext cx="9144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pic>
        <p:nvPicPr>
          <p:cNvPr id="4" name="Picture 3"/>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9180576" y="5742433"/>
            <a:ext cx="2266736" cy="865387"/>
          </a:xfrm>
          <a:prstGeom prst="rect">
            <a:avLst/>
          </a:prstGeom>
        </p:spPr>
      </p:pic>
    </p:spTree>
    <p:extLst>
      <p:ext uri="{BB962C8B-B14F-4D97-AF65-F5344CB8AC3E}">
        <p14:creationId xmlns:p14="http://schemas.microsoft.com/office/powerpoint/2010/main" val="908186000"/>
      </p:ext>
    </p:extLst>
  </p:cSld>
  <p:clrMap bg1="lt1" tx1="dk1" bg2="lt2" tx2="dk2" accent1="accent1" accent2="accent2" accent3="accent3" accent4="accent4" accent5="accent5" accent6="accent6" hlink="hlink" folHlink="folHlink"/>
  <p:sldLayoutIdLst>
    <p:sldLayoutId id="2147483673" r:id="rId1"/>
    <p:sldLayoutId id="2147483657" r:id="rId2"/>
    <p:sldLayoutId id="2147483674" r:id="rId3"/>
    <p:sldLayoutId id="2147483675" r:id="rId4"/>
    <p:sldLayoutId id="2147483662" r:id="rId5"/>
    <p:sldLayoutId id="2147483670" r:id="rId6"/>
    <p:sldLayoutId id="2147483671" r:id="rId7"/>
    <p:sldLayoutId id="2147483676" r:id="rId8"/>
    <p:sldLayoutId id="2147483651" r:id="rId9"/>
    <p:sldLayoutId id="2147483667" r:id="rId10"/>
    <p:sldLayoutId id="2147483668" r:id="rId11"/>
    <p:sldLayoutId id="2147483669" r:id="rId12"/>
    <p:sldLayoutId id="2147483677" r:id="rId13"/>
    <p:sldLayoutId id="2147483652" r:id="rId14"/>
    <p:sldLayoutId id="214748365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58" r:id="rId29"/>
    <p:sldLayoutId id="2147483659" r:id="rId30"/>
    <p:sldLayoutId id="2147483666" r:id="rId31"/>
  </p:sldLayoutIdLst>
  <p:hf sldNum="0" hdr="0" ftr="0" dt="0"/>
  <p:txStyles>
    <p:title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McCleereyH@ruhealth.org"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b="1" dirty="0"/>
              <a:t>Peer Services in a Post-Pandemic World</a:t>
            </a:r>
            <a:br>
              <a:rPr lang="en-US" sz="3000" b="1" dirty="0"/>
            </a:br>
            <a:r>
              <a:rPr lang="en-US" sz="3000" b="1" dirty="0"/>
              <a:t>Tackling New Challenges in 2024</a:t>
            </a:r>
          </a:p>
        </p:txBody>
      </p:sp>
      <p:sp>
        <p:nvSpPr>
          <p:cNvPr id="3" name="Subtitle 2"/>
          <p:cNvSpPr>
            <a:spLocks noGrp="1"/>
          </p:cNvSpPr>
          <p:nvPr>
            <p:ph type="subTitle" idx="1"/>
          </p:nvPr>
        </p:nvSpPr>
        <p:spPr/>
        <p:txBody>
          <a:bodyPr>
            <a:normAutofit/>
          </a:bodyPr>
          <a:lstStyle/>
          <a:p>
            <a:r>
              <a:rPr lang="en-US" sz="2800" dirty="0"/>
              <a:t>Riverside University Health System</a:t>
            </a:r>
          </a:p>
          <a:p>
            <a:r>
              <a:rPr lang="en-US" sz="2800" dirty="0"/>
              <a:t>Behavioral Health</a:t>
            </a:r>
          </a:p>
          <a:p>
            <a:r>
              <a:rPr lang="en-US" sz="2800" dirty="0"/>
              <a:t>Peer Support Services</a:t>
            </a:r>
          </a:p>
        </p:txBody>
      </p:sp>
      <p:sp>
        <p:nvSpPr>
          <p:cNvPr id="4" name="TextBox 3"/>
          <p:cNvSpPr txBox="1"/>
          <p:nvPr/>
        </p:nvSpPr>
        <p:spPr>
          <a:xfrm>
            <a:off x="6667500" y="5842000"/>
            <a:ext cx="3733800" cy="369332"/>
          </a:xfrm>
          <a:prstGeom prst="rect">
            <a:avLst/>
          </a:prstGeom>
          <a:noFill/>
        </p:spPr>
        <p:txBody>
          <a:bodyPr wrap="square" rtlCol="0">
            <a:spAutoFit/>
          </a:bodyPr>
          <a:lstStyle/>
          <a:p>
            <a:pPr algn="r"/>
            <a:r>
              <a:rPr lang="en-US" dirty="0"/>
              <a:t>SHARE Peer Workforce Conference</a:t>
            </a:r>
          </a:p>
        </p:txBody>
      </p:sp>
    </p:spTree>
    <p:extLst>
      <p:ext uri="{BB962C8B-B14F-4D97-AF65-F5344CB8AC3E}">
        <p14:creationId xmlns:p14="http://schemas.microsoft.com/office/powerpoint/2010/main" val="56478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5" y="231732"/>
            <a:ext cx="10760149" cy="1143000"/>
          </a:xfrm>
        </p:spPr>
        <p:txBody>
          <a:bodyPr>
            <a:normAutofit/>
          </a:bodyPr>
          <a:lstStyle/>
          <a:p>
            <a:r>
              <a:rPr lang="en-US" dirty="0">
                <a:latin typeface="Open Sans" pitchFamily="34" charset="0"/>
                <a:ea typeface="Open Sans" pitchFamily="34" charset="0"/>
                <a:cs typeface="Open Sans" pitchFamily="34" charset="0"/>
              </a:rPr>
              <a:t>Supporting People Through Change      </a:t>
            </a:r>
          </a:p>
        </p:txBody>
      </p:sp>
      <p:sp>
        <p:nvSpPr>
          <p:cNvPr id="3" name="Content Placeholder 2"/>
          <p:cNvSpPr>
            <a:spLocks noGrp="1"/>
          </p:cNvSpPr>
          <p:nvPr>
            <p:ph idx="4294967295"/>
          </p:nvPr>
        </p:nvSpPr>
        <p:spPr>
          <a:xfrm>
            <a:off x="1981200" y="1600200"/>
            <a:ext cx="8572500" cy="4552950"/>
          </a:xfrm>
        </p:spPr>
        <p:txBody>
          <a:bodyPr>
            <a:normAutofit/>
          </a:bodyPr>
          <a:lstStyle/>
          <a:p>
            <a:r>
              <a:rPr lang="en-US" sz="2800" dirty="0">
                <a:latin typeface="Open Sans" pitchFamily="34" charset="0"/>
                <a:ea typeface="Open Sans" pitchFamily="34" charset="0"/>
                <a:cs typeface="Open Sans" pitchFamily="34" charset="0"/>
              </a:rPr>
              <a:t>Be the evidence</a:t>
            </a:r>
          </a:p>
          <a:p>
            <a:r>
              <a:rPr lang="en-US" sz="2800" dirty="0">
                <a:latin typeface="Open Sans" pitchFamily="34" charset="0"/>
                <a:ea typeface="Open Sans" pitchFamily="34" charset="0"/>
                <a:cs typeface="Open Sans" pitchFamily="34" charset="0"/>
              </a:rPr>
              <a:t>Role model</a:t>
            </a:r>
          </a:p>
          <a:p>
            <a:r>
              <a:rPr lang="en-US" sz="2800" dirty="0">
                <a:latin typeface="Open Sans" pitchFamily="34" charset="0"/>
                <a:ea typeface="Open Sans" pitchFamily="34" charset="0"/>
                <a:cs typeface="Open Sans" pitchFamily="34" charset="0"/>
              </a:rPr>
              <a:t>Facilitate Groups</a:t>
            </a:r>
          </a:p>
          <a:p>
            <a:r>
              <a:rPr lang="en-US" sz="2800" dirty="0">
                <a:latin typeface="Open Sans" pitchFamily="34" charset="0"/>
                <a:ea typeface="Open Sans" pitchFamily="34" charset="0"/>
                <a:cs typeface="Open Sans" pitchFamily="34" charset="0"/>
              </a:rPr>
              <a:t>Support individuals to learn new ways to wellness</a:t>
            </a:r>
          </a:p>
          <a:p>
            <a:r>
              <a:rPr lang="en-US" sz="2800" dirty="0">
                <a:latin typeface="Open Sans" pitchFamily="34" charset="0"/>
                <a:ea typeface="Open Sans" pitchFamily="34" charset="0"/>
                <a:cs typeface="Open Sans" pitchFamily="34" charset="0"/>
              </a:rPr>
              <a:t>Provide training and role-modeling to all staff in “hopeful” interactions</a:t>
            </a:r>
          </a:p>
          <a:p>
            <a:r>
              <a:rPr lang="en-US" sz="2800" dirty="0">
                <a:latin typeface="Open Sans" pitchFamily="34" charset="0"/>
                <a:ea typeface="Open Sans" pitchFamily="34" charset="0"/>
                <a:cs typeface="Open Sans" pitchFamily="34" charset="0"/>
              </a:rPr>
              <a:t>Create and model a recovery environment</a:t>
            </a:r>
          </a:p>
          <a:p>
            <a:pPr>
              <a:lnSpc>
                <a:spcPct val="110000"/>
              </a:lnSpc>
              <a:spcBef>
                <a:spcPts val="0"/>
              </a:spcBef>
            </a:pPr>
            <a:r>
              <a:rPr lang="en-US" sz="2800" dirty="0">
                <a:latin typeface="Open Sans" pitchFamily="34" charset="0"/>
                <a:ea typeface="Open Sans" pitchFamily="34" charset="0"/>
                <a:cs typeface="Open Sans" pitchFamily="34" charset="0"/>
              </a:rPr>
              <a:t>Allow the person they are serving to take the lead</a:t>
            </a:r>
          </a:p>
        </p:txBody>
      </p:sp>
    </p:spTree>
    <p:extLst>
      <p:ext uri="{BB962C8B-B14F-4D97-AF65-F5344CB8AC3E}">
        <p14:creationId xmlns:p14="http://schemas.microsoft.com/office/powerpoint/2010/main" val="404438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469"/>
                </a:solidFill>
              </a:rPr>
              <a:t>Our Role Is Never Supposed to Change</a:t>
            </a:r>
          </a:p>
        </p:txBody>
      </p:sp>
    </p:spTree>
    <p:extLst>
      <p:ext uri="{BB962C8B-B14F-4D97-AF65-F5344CB8AC3E}">
        <p14:creationId xmlns:p14="http://schemas.microsoft.com/office/powerpoint/2010/main" val="57022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Happens to Humans Under Pressure?</a:t>
            </a:r>
          </a:p>
        </p:txBody>
      </p:sp>
      <p:sp>
        <p:nvSpPr>
          <p:cNvPr id="7" name="TextBox 6"/>
          <p:cNvSpPr txBox="1"/>
          <p:nvPr/>
        </p:nvSpPr>
        <p:spPr>
          <a:xfrm>
            <a:off x="864296" y="1635561"/>
            <a:ext cx="3294345" cy="630942"/>
          </a:xfrm>
          <a:prstGeom prst="rect">
            <a:avLst/>
          </a:prstGeom>
          <a:noFill/>
        </p:spPr>
        <p:txBody>
          <a:bodyPr wrap="square" rtlCol="0">
            <a:spAutoFit/>
          </a:bodyPr>
          <a:lstStyle/>
          <a:p>
            <a:pPr algn="l"/>
            <a:r>
              <a:rPr lang="en-US" sz="3500" b="1" dirty="0">
                <a:solidFill>
                  <a:srgbClr val="7030A0"/>
                </a:solidFill>
                <a:latin typeface="Open Sans" pitchFamily="2" charset="0"/>
                <a:ea typeface="Open Sans" pitchFamily="2" charset="0"/>
                <a:cs typeface="Open Sans" pitchFamily="2" charset="0"/>
              </a:rPr>
              <a:t>Brain Change</a:t>
            </a:r>
            <a:endParaRPr lang="en-US" sz="3500" b="1" i="0" dirty="0">
              <a:solidFill>
                <a:srgbClr val="7030A0"/>
              </a:solidFill>
              <a:effectLst/>
              <a:latin typeface="Open Sans" pitchFamily="2" charset="0"/>
              <a:ea typeface="Open Sans" pitchFamily="2" charset="0"/>
              <a:cs typeface="Open Sans" pitchFamily="2" charset="0"/>
            </a:endParaRPr>
          </a:p>
        </p:txBody>
      </p:sp>
      <p:pic>
        <p:nvPicPr>
          <p:cNvPr id="3" name="Picture 2" descr="A diagram of a human brain&#10;&#10;Description automatically generated">
            <a:extLst>
              <a:ext uri="{FF2B5EF4-FFF2-40B4-BE49-F238E27FC236}">
                <a16:creationId xmlns:a16="http://schemas.microsoft.com/office/drawing/2014/main" id="{6E23C8AA-4C77-9A39-C645-89BA6F3CB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435" y="2337995"/>
            <a:ext cx="7489129" cy="2954572"/>
          </a:xfrm>
          <a:prstGeom prst="rect">
            <a:avLst/>
          </a:prstGeom>
        </p:spPr>
      </p:pic>
    </p:spTree>
    <p:extLst>
      <p:ext uri="{BB962C8B-B14F-4D97-AF65-F5344CB8AC3E}">
        <p14:creationId xmlns:p14="http://schemas.microsoft.com/office/powerpoint/2010/main" val="197999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40" y="231732"/>
            <a:ext cx="10396602" cy="1143000"/>
          </a:xfrm>
        </p:spPr>
        <p:txBody>
          <a:bodyPr>
            <a:normAutofit/>
          </a:bodyPr>
          <a:lstStyle/>
          <a:p>
            <a:r>
              <a:rPr lang="en-US" dirty="0">
                <a:latin typeface="Open Sans" pitchFamily="34" charset="0"/>
                <a:ea typeface="Open Sans" pitchFamily="34" charset="0"/>
                <a:cs typeface="Open Sans" pitchFamily="34" charset="0"/>
              </a:rPr>
              <a:t>      Some People Thrive Under Pressure</a:t>
            </a:r>
          </a:p>
        </p:txBody>
      </p:sp>
      <p:sp>
        <p:nvSpPr>
          <p:cNvPr id="3" name="Content Placeholder 2"/>
          <p:cNvSpPr>
            <a:spLocks noGrp="1"/>
          </p:cNvSpPr>
          <p:nvPr>
            <p:ph idx="4294967295"/>
          </p:nvPr>
        </p:nvSpPr>
        <p:spPr>
          <a:xfrm>
            <a:off x="1222744" y="1600200"/>
            <a:ext cx="9330956" cy="4552950"/>
          </a:xfrm>
        </p:spPr>
        <p:txBody>
          <a:bodyPr>
            <a:normAutofit/>
          </a:bodyPr>
          <a:lstStyle/>
          <a:p>
            <a:r>
              <a:rPr lang="en-US" sz="2400" b="0" i="0" dirty="0">
                <a:solidFill>
                  <a:srgbClr val="111111"/>
                </a:solidFill>
                <a:effectLst/>
                <a:latin typeface="Open Sans" pitchFamily="2" charset="0"/>
                <a:ea typeface="Open Sans" pitchFamily="2" charset="0"/>
                <a:cs typeface="Open Sans" pitchFamily="2" charset="0"/>
              </a:rPr>
              <a:t>They embrace challenges.</a:t>
            </a:r>
          </a:p>
          <a:p>
            <a:r>
              <a:rPr lang="en-US" sz="2400" b="0" i="0" dirty="0">
                <a:solidFill>
                  <a:srgbClr val="111111"/>
                </a:solidFill>
                <a:effectLst/>
                <a:latin typeface="Open Sans" pitchFamily="2" charset="0"/>
                <a:ea typeface="Open Sans" pitchFamily="2" charset="0"/>
                <a:cs typeface="Open Sans" pitchFamily="2" charset="0"/>
              </a:rPr>
              <a:t>They </a:t>
            </a:r>
            <a:r>
              <a:rPr lang="en-US" sz="2400" dirty="0">
                <a:solidFill>
                  <a:srgbClr val="111111"/>
                </a:solidFill>
                <a:latin typeface="Open Sans" pitchFamily="2" charset="0"/>
                <a:ea typeface="Open Sans" pitchFamily="2" charset="0"/>
                <a:cs typeface="Open Sans" pitchFamily="2" charset="0"/>
              </a:rPr>
              <a:t>have a </a:t>
            </a:r>
            <a:r>
              <a:rPr lang="en-US" sz="2400" b="0" i="0" dirty="0">
                <a:solidFill>
                  <a:srgbClr val="111111"/>
                </a:solidFill>
                <a:effectLst/>
                <a:latin typeface="Open Sans" pitchFamily="2" charset="0"/>
                <a:ea typeface="Open Sans" pitchFamily="2" charset="0"/>
                <a:cs typeface="Open Sans" pitchFamily="2" charset="0"/>
              </a:rPr>
              <a:t>positive attitude.</a:t>
            </a:r>
          </a:p>
          <a:p>
            <a:r>
              <a:rPr lang="en-US" sz="2400" b="0" i="0" dirty="0">
                <a:solidFill>
                  <a:srgbClr val="111111"/>
                </a:solidFill>
                <a:effectLst/>
                <a:latin typeface="Open Sans" pitchFamily="2" charset="0"/>
                <a:ea typeface="Open Sans" pitchFamily="2" charset="0"/>
                <a:cs typeface="Open Sans" pitchFamily="2" charset="0"/>
              </a:rPr>
              <a:t>They are resilient.</a:t>
            </a:r>
          </a:p>
          <a:p>
            <a:r>
              <a:rPr lang="en-US" sz="2400" b="0" i="0" dirty="0">
                <a:solidFill>
                  <a:srgbClr val="111111"/>
                </a:solidFill>
                <a:effectLst/>
                <a:latin typeface="Open Sans" pitchFamily="2" charset="0"/>
                <a:ea typeface="Open Sans" pitchFamily="2" charset="0"/>
                <a:cs typeface="Open Sans" pitchFamily="2" charset="0"/>
              </a:rPr>
              <a:t>They are proactive.</a:t>
            </a:r>
          </a:p>
          <a:p>
            <a:r>
              <a:rPr lang="en-US" sz="2400" b="0" i="0" dirty="0">
                <a:solidFill>
                  <a:srgbClr val="111111"/>
                </a:solidFill>
                <a:effectLst/>
                <a:latin typeface="Open Sans" pitchFamily="2" charset="0"/>
                <a:ea typeface="Open Sans" pitchFamily="2" charset="0"/>
                <a:cs typeface="Open Sans" pitchFamily="2" charset="0"/>
              </a:rPr>
              <a:t>They are disciplined.</a:t>
            </a:r>
          </a:p>
          <a:p>
            <a:r>
              <a:rPr lang="en-US" sz="2400" b="0" i="0" dirty="0">
                <a:solidFill>
                  <a:srgbClr val="111111"/>
                </a:solidFill>
                <a:effectLst/>
                <a:latin typeface="Open Sans" pitchFamily="2" charset="0"/>
                <a:ea typeface="Open Sans" pitchFamily="2" charset="0"/>
                <a:cs typeface="Open Sans" pitchFamily="2" charset="0"/>
              </a:rPr>
              <a:t>They are great problem-solvers.</a:t>
            </a:r>
          </a:p>
          <a:p>
            <a:r>
              <a:rPr lang="en-US" sz="2400" b="0" i="0" dirty="0">
                <a:solidFill>
                  <a:srgbClr val="111111"/>
                </a:solidFill>
                <a:effectLst/>
                <a:latin typeface="Open Sans" pitchFamily="2" charset="0"/>
                <a:ea typeface="Open Sans" pitchFamily="2" charset="0"/>
                <a:cs typeface="Open Sans" pitchFamily="2" charset="0"/>
              </a:rPr>
              <a:t>They are adaptable.</a:t>
            </a:r>
          </a:p>
          <a:p>
            <a:r>
              <a:rPr lang="en-US" sz="2400" b="0" i="0" dirty="0">
                <a:solidFill>
                  <a:srgbClr val="111111"/>
                </a:solidFill>
                <a:effectLst/>
                <a:latin typeface="Open Sans" pitchFamily="2" charset="0"/>
                <a:ea typeface="Open Sans" pitchFamily="2" charset="0"/>
                <a:cs typeface="Open Sans" pitchFamily="2" charset="0"/>
              </a:rPr>
              <a:t>They are focused.</a:t>
            </a:r>
          </a:p>
        </p:txBody>
      </p:sp>
    </p:spTree>
    <p:extLst>
      <p:ext uri="{BB962C8B-B14F-4D97-AF65-F5344CB8AC3E}">
        <p14:creationId xmlns:p14="http://schemas.microsoft.com/office/powerpoint/2010/main" val="425711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1171274" cy="1143000"/>
          </a:xfrm>
        </p:spPr>
        <p:txBody>
          <a:bodyPr>
            <a:normAutofit fontScale="90000"/>
          </a:bodyPr>
          <a:lstStyle/>
          <a:p>
            <a:r>
              <a:rPr lang="en-US" dirty="0">
                <a:latin typeface="Open Sans" pitchFamily="34" charset="0"/>
                <a:ea typeface="Open Sans" pitchFamily="34" charset="0"/>
                <a:cs typeface="Open Sans" pitchFamily="34" charset="0"/>
              </a:rPr>
              <a:t>Some People </a:t>
            </a:r>
            <a:r>
              <a:rPr lang="en-US" b="1" dirty="0">
                <a:latin typeface="Open Sans" pitchFamily="34" charset="0"/>
                <a:ea typeface="Open Sans" pitchFamily="34" charset="0"/>
                <a:cs typeface="Open Sans" pitchFamily="34" charset="0"/>
              </a:rPr>
              <a:t>Do Not </a:t>
            </a:r>
            <a:r>
              <a:rPr lang="en-US" dirty="0">
                <a:latin typeface="Open Sans" pitchFamily="34" charset="0"/>
                <a:ea typeface="Open Sans" pitchFamily="34" charset="0"/>
                <a:cs typeface="Open Sans" pitchFamily="34" charset="0"/>
              </a:rPr>
              <a:t>Thrive Under Pressure</a:t>
            </a:r>
          </a:p>
        </p:txBody>
      </p:sp>
      <p:sp>
        <p:nvSpPr>
          <p:cNvPr id="3" name="Content Placeholder 2"/>
          <p:cNvSpPr>
            <a:spLocks noGrp="1"/>
          </p:cNvSpPr>
          <p:nvPr>
            <p:ph idx="4294967295"/>
          </p:nvPr>
        </p:nvSpPr>
        <p:spPr>
          <a:xfrm>
            <a:off x="1304260" y="1969532"/>
            <a:ext cx="1531089" cy="538911"/>
          </a:xfrm>
        </p:spPr>
        <p:txBody>
          <a:bodyPr>
            <a:normAutofit/>
          </a:bodyPr>
          <a:lstStyle/>
          <a:p>
            <a:pPr marL="0" indent="0">
              <a:buNone/>
            </a:pPr>
            <a:r>
              <a:rPr lang="en-US" sz="3000" b="0" i="0" dirty="0">
                <a:solidFill>
                  <a:srgbClr val="111111"/>
                </a:solidFill>
                <a:effectLst/>
                <a:latin typeface="Open Sans" pitchFamily="2" charset="0"/>
                <a:ea typeface="Open Sans" pitchFamily="2" charset="0"/>
                <a:cs typeface="Open Sans" pitchFamily="2" charset="0"/>
              </a:rPr>
              <a:t>WHY?</a:t>
            </a:r>
          </a:p>
        </p:txBody>
      </p:sp>
      <p:sp>
        <p:nvSpPr>
          <p:cNvPr id="7" name="TextBox 6">
            <a:extLst>
              <a:ext uri="{FF2B5EF4-FFF2-40B4-BE49-F238E27FC236}">
                <a16:creationId xmlns:a16="http://schemas.microsoft.com/office/drawing/2014/main" id="{BEA4D4C9-9D92-75E4-15A3-4A798BEE33FC}"/>
              </a:ext>
            </a:extLst>
          </p:cNvPr>
          <p:cNvSpPr txBox="1"/>
          <p:nvPr/>
        </p:nvSpPr>
        <p:spPr>
          <a:xfrm>
            <a:off x="4933506" y="5647148"/>
            <a:ext cx="3923415"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Specific Traumatic Experiences</a:t>
            </a:r>
          </a:p>
        </p:txBody>
      </p:sp>
      <p:sp>
        <p:nvSpPr>
          <p:cNvPr id="4" name="TextBox 3">
            <a:extLst>
              <a:ext uri="{FF2B5EF4-FFF2-40B4-BE49-F238E27FC236}">
                <a16:creationId xmlns:a16="http://schemas.microsoft.com/office/drawing/2014/main" id="{4E822E03-0613-91B8-ACAB-EB7119167CB5}"/>
              </a:ext>
            </a:extLst>
          </p:cNvPr>
          <p:cNvSpPr txBox="1"/>
          <p:nvPr/>
        </p:nvSpPr>
        <p:spPr>
          <a:xfrm>
            <a:off x="4933506" y="5215495"/>
            <a:ext cx="357254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Nervous System Overload</a:t>
            </a:r>
          </a:p>
        </p:txBody>
      </p:sp>
      <p:sp>
        <p:nvSpPr>
          <p:cNvPr id="5" name="TextBox 4">
            <a:extLst>
              <a:ext uri="{FF2B5EF4-FFF2-40B4-BE49-F238E27FC236}">
                <a16:creationId xmlns:a16="http://schemas.microsoft.com/office/drawing/2014/main" id="{04B1B837-CCA4-D64A-6E2A-7A178AE594C6}"/>
              </a:ext>
            </a:extLst>
          </p:cNvPr>
          <p:cNvSpPr txBox="1"/>
          <p:nvPr/>
        </p:nvSpPr>
        <p:spPr>
          <a:xfrm>
            <a:off x="4933506" y="4783842"/>
            <a:ext cx="282826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Pre-existing Challenges</a:t>
            </a:r>
          </a:p>
        </p:txBody>
      </p:sp>
      <p:sp>
        <p:nvSpPr>
          <p:cNvPr id="6" name="TextBox 5">
            <a:extLst>
              <a:ext uri="{FF2B5EF4-FFF2-40B4-BE49-F238E27FC236}">
                <a16:creationId xmlns:a16="http://schemas.microsoft.com/office/drawing/2014/main" id="{845A5B75-F36C-EAA0-012E-801322E5AAF7}"/>
              </a:ext>
            </a:extLst>
          </p:cNvPr>
          <p:cNvSpPr txBox="1"/>
          <p:nvPr/>
        </p:nvSpPr>
        <p:spPr>
          <a:xfrm>
            <a:off x="4933506" y="4352189"/>
            <a:ext cx="282826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Fear of the Unknown</a:t>
            </a:r>
          </a:p>
        </p:txBody>
      </p:sp>
      <p:sp>
        <p:nvSpPr>
          <p:cNvPr id="8" name="TextBox 7">
            <a:extLst>
              <a:ext uri="{FF2B5EF4-FFF2-40B4-BE49-F238E27FC236}">
                <a16:creationId xmlns:a16="http://schemas.microsoft.com/office/drawing/2014/main" id="{9AC515E2-DE7C-CF32-317C-87A3078D0929}"/>
              </a:ext>
            </a:extLst>
          </p:cNvPr>
          <p:cNvSpPr txBox="1"/>
          <p:nvPr/>
        </p:nvSpPr>
        <p:spPr>
          <a:xfrm>
            <a:off x="4933506" y="6086626"/>
            <a:ext cx="282826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Fight or Flight Response</a:t>
            </a:r>
          </a:p>
        </p:txBody>
      </p:sp>
      <p:sp>
        <p:nvSpPr>
          <p:cNvPr id="13" name="Content Placeholder 2">
            <a:extLst>
              <a:ext uri="{FF2B5EF4-FFF2-40B4-BE49-F238E27FC236}">
                <a16:creationId xmlns:a16="http://schemas.microsoft.com/office/drawing/2014/main" id="{22708188-00D0-6686-6FD2-6DF03C5043C9}"/>
              </a:ext>
            </a:extLst>
          </p:cNvPr>
          <p:cNvSpPr txBox="1">
            <a:spLocks/>
          </p:cNvSpPr>
          <p:nvPr/>
        </p:nvSpPr>
        <p:spPr>
          <a:xfrm>
            <a:off x="4933506" y="3861796"/>
            <a:ext cx="3349257" cy="46323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111111"/>
                </a:solidFill>
                <a:latin typeface="Open Sans" pitchFamily="2" charset="0"/>
                <a:ea typeface="Open Sans" pitchFamily="2" charset="0"/>
                <a:cs typeface="Open Sans" pitchFamily="2" charset="0"/>
              </a:rPr>
              <a:t>Because TRAUMA</a:t>
            </a:r>
          </a:p>
        </p:txBody>
      </p:sp>
      <p:sp>
        <p:nvSpPr>
          <p:cNvPr id="11" name="TextBox 10">
            <a:extLst>
              <a:ext uri="{FF2B5EF4-FFF2-40B4-BE49-F238E27FC236}">
                <a16:creationId xmlns:a16="http://schemas.microsoft.com/office/drawing/2014/main" id="{CF1CCACE-AEA6-F55B-6C50-C69CF66F3088}"/>
              </a:ext>
            </a:extLst>
          </p:cNvPr>
          <p:cNvSpPr txBox="1"/>
          <p:nvPr/>
        </p:nvSpPr>
        <p:spPr>
          <a:xfrm>
            <a:off x="1268818" y="2972097"/>
            <a:ext cx="4827182" cy="430887"/>
          </a:xfrm>
          <a:prstGeom prst="rect">
            <a:avLst/>
          </a:prstGeom>
          <a:noFill/>
        </p:spPr>
        <p:txBody>
          <a:bodyPr wrap="square" rtlCol="0">
            <a:spAutoFit/>
          </a:bodyPr>
          <a:lstStyle/>
          <a:p>
            <a:r>
              <a:rPr lang="en-US" sz="2200" dirty="0"/>
              <a:t>Practice Self-Care</a:t>
            </a:r>
          </a:p>
        </p:txBody>
      </p:sp>
      <p:sp>
        <p:nvSpPr>
          <p:cNvPr id="12" name="TextBox 11">
            <a:extLst>
              <a:ext uri="{FF2B5EF4-FFF2-40B4-BE49-F238E27FC236}">
                <a16:creationId xmlns:a16="http://schemas.microsoft.com/office/drawing/2014/main" id="{63BCE61F-E8BE-2409-31FB-35DFCC9AB316}"/>
              </a:ext>
            </a:extLst>
          </p:cNvPr>
          <p:cNvSpPr txBox="1"/>
          <p:nvPr/>
        </p:nvSpPr>
        <p:spPr>
          <a:xfrm>
            <a:off x="1268817" y="3361022"/>
            <a:ext cx="3313815" cy="430887"/>
          </a:xfrm>
          <a:prstGeom prst="rect">
            <a:avLst/>
          </a:prstGeom>
          <a:noFill/>
        </p:spPr>
        <p:txBody>
          <a:bodyPr wrap="square" rtlCol="0">
            <a:spAutoFit/>
          </a:bodyPr>
          <a:lstStyle/>
          <a:p>
            <a:r>
              <a:rPr lang="en-US" sz="2200" dirty="0"/>
              <a:t>Be Trauma-Informed</a:t>
            </a:r>
          </a:p>
        </p:txBody>
      </p:sp>
      <p:sp>
        <p:nvSpPr>
          <p:cNvPr id="14" name="TextBox 13">
            <a:extLst>
              <a:ext uri="{FF2B5EF4-FFF2-40B4-BE49-F238E27FC236}">
                <a16:creationId xmlns:a16="http://schemas.microsoft.com/office/drawing/2014/main" id="{F2899DB3-522C-C42C-BB1D-180C52EFFFE5}"/>
              </a:ext>
            </a:extLst>
          </p:cNvPr>
          <p:cNvSpPr txBox="1"/>
          <p:nvPr/>
        </p:nvSpPr>
        <p:spPr>
          <a:xfrm>
            <a:off x="1231605" y="2480277"/>
            <a:ext cx="5256027" cy="461665"/>
          </a:xfrm>
          <a:prstGeom prst="rect">
            <a:avLst/>
          </a:prstGeom>
          <a:noFill/>
        </p:spPr>
        <p:txBody>
          <a:bodyPr wrap="square" rtlCol="0">
            <a:spAutoFit/>
          </a:bodyPr>
          <a:lstStyle/>
          <a:p>
            <a:r>
              <a:rPr lang="en-US" sz="2400" b="1" dirty="0"/>
              <a:t>The Recovery Journey Has Taught Us to: </a:t>
            </a:r>
          </a:p>
        </p:txBody>
      </p:sp>
      <p:sp>
        <p:nvSpPr>
          <p:cNvPr id="15" name="TextBox 14">
            <a:extLst>
              <a:ext uri="{FF2B5EF4-FFF2-40B4-BE49-F238E27FC236}">
                <a16:creationId xmlns:a16="http://schemas.microsoft.com/office/drawing/2014/main" id="{87182116-6B68-DA80-2299-513A188F08D3}"/>
              </a:ext>
            </a:extLst>
          </p:cNvPr>
          <p:cNvSpPr txBox="1"/>
          <p:nvPr/>
        </p:nvSpPr>
        <p:spPr>
          <a:xfrm>
            <a:off x="1251098" y="3717039"/>
            <a:ext cx="3055088" cy="430887"/>
          </a:xfrm>
          <a:prstGeom prst="rect">
            <a:avLst/>
          </a:prstGeom>
          <a:noFill/>
        </p:spPr>
        <p:txBody>
          <a:bodyPr wrap="square" rtlCol="0">
            <a:spAutoFit/>
          </a:bodyPr>
          <a:lstStyle/>
          <a:p>
            <a:r>
              <a:rPr lang="en-US" sz="2200" dirty="0"/>
              <a:t>Honor Voice and Choice</a:t>
            </a:r>
          </a:p>
        </p:txBody>
      </p:sp>
      <p:pic>
        <p:nvPicPr>
          <p:cNvPr id="18" name="Picture 17" descr="A stop sign with white text&#10;&#10;Description automatically generated">
            <a:extLst>
              <a:ext uri="{FF2B5EF4-FFF2-40B4-BE49-F238E27FC236}">
                <a16:creationId xmlns:a16="http://schemas.microsoft.com/office/drawing/2014/main" id="{C50A4317-A501-B793-ED53-6F5C47CF8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075" y="1600200"/>
            <a:ext cx="4083459" cy="3062594"/>
          </a:xfrm>
          <a:prstGeom prst="rect">
            <a:avLst/>
          </a:prstGeom>
        </p:spPr>
      </p:pic>
    </p:spTree>
    <p:extLst>
      <p:ext uri="{BB962C8B-B14F-4D97-AF65-F5344CB8AC3E}">
        <p14:creationId xmlns:p14="http://schemas.microsoft.com/office/powerpoint/2010/main" val="60703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4" grpId="0"/>
      <p:bldP spid="5" grpId="0"/>
      <p:bldP spid="6" grpId="0"/>
      <p:bldP spid="8" grpId="0"/>
      <p:bldP spid="13" grpId="0"/>
      <p:bldP spid="11"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469"/>
                </a:solidFill>
              </a:rPr>
              <a:t>What Happened to 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269310"/>
            <a:ext cx="8229600" cy="1143000"/>
          </a:xfrm>
        </p:spPr>
        <p:txBody>
          <a:bodyPr/>
          <a:lstStyle/>
          <a:p>
            <a:r>
              <a:rPr lang="en-US" dirty="0"/>
              <a:t>The Human Condition</a:t>
            </a:r>
          </a:p>
        </p:txBody>
      </p:sp>
      <p:sp>
        <p:nvSpPr>
          <p:cNvPr id="7" name="TextBox 6"/>
          <p:cNvSpPr txBox="1"/>
          <p:nvPr/>
        </p:nvSpPr>
        <p:spPr>
          <a:xfrm>
            <a:off x="864296" y="1326782"/>
            <a:ext cx="1132770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Loss of Family </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Loss of Friends</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Loss of Income</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Loss of Business</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Untreated Illness – Chronic Conditions – Deferred Screening and Assessment</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Our Children’s Connections in School</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High School Rights of Passage (Cheerleading, Football Team, Prom, Graduation, etc.)</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Isolation</a:t>
            </a:r>
          </a:p>
          <a:p>
            <a:pPr marL="342900" indent="-342900">
              <a:buFont typeface="Arial" panose="020B0604020202020204" pitchFamily="34" charset="0"/>
              <a:buChar char="•"/>
            </a:pPr>
            <a:r>
              <a:rPr lang="en-US" sz="2400" dirty="0">
                <a:latin typeface="Open Sans" pitchFamily="2" charset="0"/>
                <a:ea typeface="Open Sans" pitchFamily="2" charset="0"/>
                <a:cs typeface="Open Sans" pitchFamily="2" charset="0"/>
              </a:rPr>
              <a:t>Systems Moving Forward Out of Sight</a:t>
            </a:r>
          </a:p>
        </p:txBody>
      </p:sp>
    </p:spTree>
    <p:extLst>
      <p:ext uri="{BB962C8B-B14F-4D97-AF65-F5344CB8AC3E}">
        <p14:creationId xmlns:p14="http://schemas.microsoft.com/office/powerpoint/2010/main" val="237878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469"/>
                </a:solidFill>
              </a:rPr>
              <a:t>The State Moves on </a:t>
            </a:r>
            <a:r>
              <a:rPr lang="en-US" dirty="0" err="1">
                <a:solidFill>
                  <a:srgbClr val="003469"/>
                </a:solidFill>
              </a:rPr>
              <a:t>CalAIM</a:t>
            </a:r>
            <a:endParaRPr lang="en-US" dirty="0">
              <a:solidFill>
                <a:srgbClr val="003469"/>
              </a:solidFill>
            </a:endParaRPr>
          </a:p>
        </p:txBody>
      </p:sp>
    </p:spTree>
    <p:extLst>
      <p:ext uri="{BB962C8B-B14F-4D97-AF65-F5344CB8AC3E}">
        <p14:creationId xmlns:p14="http://schemas.microsoft.com/office/powerpoint/2010/main" val="285907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E7E293-7646-6E91-21FD-C27A2F43059E}"/>
              </a:ext>
            </a:extLst>
          </p:cNvPr>
          <p:cNvSpPr txBox="1"/>
          <p:nvPr/>
        </p:nvSpPr>
        <p:spPr>
          <a:xfrm>
            <a:off x="861237" y="462575"/>
            <a:ext cx="10664456" cy="615553"/>
          </a:xfrm>
          <a:prstGeom prst="rect">
            <a:avLst/>
          </a:prstGeom>
          <a:noFill/>
        </p:spPr>
        <p:txBody>
          <a:bodyPr wrap="square" rtlCol="0">
            <a:spAutoFit/>
          </a:bodyPr>
          <a:lstStyle/>
          <a:p>
            <a:pPr algn="ctr"/>
            <a:r>
              <a:rPr lang="en-US" sz="3400" dirty="0">
                <a:latin typeface="Open Sans" pitchFamily="2" charset="0"/>
                <a:ea typeface="Open Sans" pitchFamily="2" charset="0"/>
                <a:cs typeface="Open Sans" pitchFamily="2" charset="0"/>
              </a:rPr>
              <a:t>DHCS Requirements for Peer Services Under </a:t>
            </a:r>
            <a:r>
              <a:rPr lang="en-US" sz="3400" dirty="0" err="1">
                <a:latin typeface="Open Sans" pitchFamily="2" charset="0"/>
                <a:ea typeface="Open Sans" pitchFamily="2" charset="0"/>
                <a:cs typeface="Open Sans" pitchFamily="2" charset="0"/>
              </a:rPr>
              <a:t>CalAIM</a:t>
            </a:r>
            <a:endParaRPr lang="en-US" sz="3400" dirty="0">
              <a:latin typeface="Open Sans" pitchFamily="2" charset="0"/>
              <a:ea typeface="Open Sans" pitchFamily="2" charset="0"/>
              <a:cs typeface="Open Sans" pitchFamily="2" charset="0"/>
            </a:endParaRPr>
          </a:p>
        </p:txBody>
      </p:sp>
      <p:sp>
        <p:nvSpPr>
          <p:cNvPr id="7" name="TextBox 6">
            <a:extLst>
              <a:ext uri="{FF2B5EF4-FFF2-40B4-BE49-F238E27FC236}">
                <a16:creationId xmlns:a16="http://schemas.microsoft.com/office/drawing/2014/main" id="{F1A502C1-0352-D261-96D2-3AE31BD8A03A}"/>
              </a:ext>
            </a:extLst>
          </p:cNvPr>
          <p:cNvSpPr txBox="1"/>
          <p:nvPr/>
        </p:nvSpPr>
        <p:spPr>
          <a:xfrm>
            <a:off x="1720484" y="1244373"/>
            <a:ext cx="658242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Take advantage of Medi-Cal billing opportunities</a:t>
            </a:r>
          </a:p>
        </p:txBody>
      </p:sp>
      <p:sp>
        <p:nvSpPr>
          <p:cNvPr id="8" name="TextBox 7">
            <a:extLst>
              <a:ext uri="{FF2B5EF4-FFF2-40B4-BE49-F238E27FC236}">
                <a16:creationId xmlns:a16="http://schemas.microsoft.com/office/drawing/2014/main" id="{67FE56E6-C222-68DD-7C47-004688B0DBDA}"/>
              </a:ext>
            </a:extLst>
          </p:cNvPr>
          <p:cNvSpPr txBox="1"/>
          <p:nvPr/>
        </p:nvSpPr>
        <p:spPr>
          <a:xfrm>
            <a:off x="1720484" y="1988796"/>
            <a:ext cx="838384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Implement an organized delivery of SUD treatment across a continuum of care</a:t>
            </a:r>
          </a:p>
        </p:txBody>
      </p:sp>
      <p:sp>
        <p:nvSpPr>
          <p:cNvPr id="9" name="TextBox 8">
            <a:extLst>
              <a:ext uri="{FF2B5EF4-FFF2-40B4-BE49-F238E27FC236}">
                <a16:creationId xmlns:a16="http://schemas.microsoft.com/office/drawing/2014/main" id="{2DC06429-F577-B7BA-2F05-C847FFF8A788}"/>
              </a:ext>
            </a:extLst>
          </p:cNvPr>
          <p:cNvSpPr txBox="1"/>
          <p:nvPr/>
        </p:nvSpPr>
        <p:spPr>
          <a:xfrm>
            <a:off x="1720484" y="3013501"/>
            <a:ext cx="924168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Provide folks with Medi-Cal Peer Support Services  and a range of evidence-based SUD treatment services</a:t>
            </a:r>
          </a:p>
        </p:txBody>
      </p:sp>
      <p:sp>
        <p:nvSpPr>
          <p:cNvPr id="10" name="TextBox 9">
            <a:extLst>
              <a:ext uri="{FF2B5EF4-FFF2-40B4-BE49-F238E27FC236}">
                <a16:creationId xmlns:a16="http://schemas.microsoft.com/office/drawing/2014/main" id="{74F68446-E702-29EA-7EF4-F1073CF951A2}"/>
              </a:ext>
            </a:extLst>
          </p:cNvPr>
          <p:cNvSpPr txBox="1"/>
          <p:nvPr/>
        </p:nvSpPr>
        <p:spPr>
          <a:xfrm>
            <a:off x="1720484" y="4127193"/>
            <a:ext cx="808322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Peer Support in SUD cannot bill, unless Medi-Cal Certified</a:t>
            </a:r>
          </a:p>
        </p:txBody>
      </p:sp>
      <p:sp>
        <p:nvSpPr>
          <p:cNvPr id="11" name="TextBox 10">
            <a:extLst>
              <a:ext uri="{FF2B5EF4-FFF2-40B4-BE49-F238E27FC236}">
                <a16:creationId xmlns:a16="http://schemas.microsoft.com/office/drawing/2014/main" id="{157CB287-E21A-3BC8-CAA9-5AB022B80C0D}"/>
              </a:ext>
            </a:extLst>
          </p:cNvPr>
          <p:cNvSpPr txBox="1"/>
          <p:nvPr/>
        </p:nvSpPr>
        <p:spPr>
          <a:xfrm>
            <a:off x="1720484" y="4871553"/>
            <a:ext cx="959255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Prioritize Medi-Cal Peer Support Certification, if the agency has opted-in</a:t>
            </a:r>
          </a:p>
        </p:txBody>
      </p:sp>
    </p:spTree>
    <p:extLst>
      <p:ext uri="{BB962C8B-B14F-4D97-AF65-F5344CB8AC3E}">
        <p14:creationId xmlns:p14="http://schemas.microsoft.com/office/powerpoint/2010/main" val="22944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1114C-F224-C4A3-E540-9FC4FEA16EBC}"/>
              </a:ext>
            </a:extLst>
          </p:cNvPr>
          <p:cNvSpPr>
            <a:spLocks noGrp="1"/>
          </p:cNvSpPr>
          <p:nvPr>
            <p:ph type="title"/>
          </p:nvPr>
        </p:nvSpPr>
        <p:spPr/>
        <p:txBody>
          <a:bodyPr/>
          <a:lstStyle/>
          <a:p>
            <a:r>
              <a:rPr lang="en-US" dirty="0"/>
              <a:t>Organizational Change in High Gear</a:t>
            </a:r>
          </a:p>
        </p:txBody>
      </p:sp>
    </p:spTree>
    <p:extLst>
      <p:ext uri="{BB962C8B-B14F-4D97-AF65-F5344CB8AC3E}">
        <p14:creationId xmlns:p14="http://schemas.microsoft.com/office/powerpoint/2010/main" val="391746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Medi-Cal Peer Support Billing?</a:t>
            </a:r>
          </a:p>
        </p:txBody>
      </p:sp>
      <p:sp>
        <p:nvSpPr>
          <p:cNvPr id="7" name="TextBox 6"/>
          <p:cNvSpPr txBox="1"/>
          <p:nvPr/>
        </p:nvSpPr>
        <p:spPr>
          <a:xfrm>
            <a:off x="864296" y="1635561"/>
            <a:ext cx="3294345" cy="630942"/>
          </a:xfrm>
          <a:prstGeom prst="rect">
            <a:avLst/>
          </a:prstGeom>
          <a:noFill/>
        </p:spPr>
        <p:txBody>
          <a:bodyPr wrap="square" rtlCol="0">
            <a:spAutoFit/>
          </a:bodyPr>
          <a:lstStyle/>
          <a:p>
            <a:pPr algn="l"/>
            <a:r>
              <a:rPr lang="en-US" sz="3500" b="1" dirty="0">
                <a:solidFill>
                  <a:srgbClr val="7030A0"/>
                </a:solidFill>
                <a:latin typeface="Open Sans" pitchFamily="2" charset="0"/>
                <a:ea typeface="Open Sans" pitchFamily="2" charset="0"/>
                <a:cs typeface="Open Sans" pitchFamily="2" charset="0"/>
              </a:rPr>
              <a:t>Brain Change</a:t>
            </a:r>
            <a:endParaRPr lang="en-US" sz="3500" b="1" i="0" dirty="0">
              <a:solidFill>
                <a:srgbClr val="7030A0"/>
              </a:solidFill>
              <a:effectLst/>
              <a:latin typeface="Open Sans" pitchFamily="2" charset="0"/>
              <a:ea typeface="Open Sans" pitchFamily="2" charset="0"/>
              <a:cs typeface="Open Sans" pitchFamily="2" charset="0"/>
            </a:endParaRPr>
          </a:p>
        </p:txBody>
      </p:sp>
      <p:pic>
        <p:nvPicPr>
          <p:cNvPr id="3" name="Picture 2" descr="A diagram of a human brain&#10;&#10;Description automatically generated">
            <a:extLst>
              <a:ext uri="{FF2B5EF4-FFF2-40B4-BE49-F238E27FC236}">
                <a16:creationId xmlns:a16="http://schemas.microsoft.com/office/drawing/2014/main" id="{6E23C8AA-4C77-9A39-C645-89BA6F3CB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435" y="2337995"/>
            <a:ext cx="7489129" cy="2954572"/>
          </a:xfrm>
          <a:prstGeom prst="rect">
            <a:avLst/>
          </a:prstGeom>
        </p:spPr>
      </p:pic>
    </p:spTree>
    <p:extLst>
      <p:ext uri="{BB962C8B-B14F-4D97-AF65-F5344CB8AC3E}">
        <p14:creationId xmlns:p14="http://schemas.microsoft.com/office/powerpoint/2010/main" val="288158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Establish a Duty Statement</a:t>
            </a:r>
            <a:br>
              <a:rPr lang="en-US" dirty="0"/>
            </a:br>
            <a:r>
              <a:rPr lang="en-US" dirty="0"/>
              <a:t>of Responsibilities</a:t>
            </a:r>
          </a:p>
        </p:txBody>
      </p:sp>
      <p:sp>
        <p:nvSpPr>
          <p:cNvPr id="4" name="Content Placeholder 3"/>
          <p:cNvSpPr>
            <a:spLocks noGrp="1"/>
          </p:cNvSpPr>
          <p:nvPr>
            <p:ph idx="1"/>
          </p:nvPr>
        </p:nvSpPr>
        <p:spPr>
          <a:xfrm>
            <a:off x="2300614" y="1828800"/>
            <a:ext cx="7910186" cy="3931920"/>
          </a:xfrm>
        </p:spPr>
        <p:txBody>
          <a:bodyPr/>
          <a:lstStyle/>
          <a:p>
            <a:r>
              <a:rPr lang="en-US" dirty="0"/>
              <a:t>Clear</a:t>
            </a:r>
          </a:p>
          <a:p>
            <a:r>
              <a:rPr lang="en-US" dirty="0"/>
              <a:t>Specific </a:t>
            </a:r>
          </a:p>
          <a:p>
            <a:r>
              <a:rPr lang="en-US" dirty="0"/>
              <a:t>Program-centric</a:t>
            </a:r>
          </a:p>
          <a:p>
            <a:r>
              <a:rPr lang="en-US" dirty="0"/>
              <a:t>State &amp; Federal Law</a:t>
            </a:r>
          </a:p>
          <a:p>
            <a:r>
              <a:rPr lang="en-US" dirty="0"/>
              <a:t>Framed in Practice Language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Mentorship</a:t>
            </a:r>
          </a:p>
        </p:txBody>
      </p:sp>
      <p:sp>
        <p:nvSpPr>
          <p:cNvPr id="3" name="Content Placeholder 2"/>
          <p:cNvSpPr>
            <a:spLocks noGrp="1"/>
          </p:cNvSpPr>
          <p:nvPr>
            <p:ph idx="4294967295"/>
          </p:nvPr>
        </p:nvSpPr>
        <p:spPr>
          <a:xfrm>
            <a:off x="2237984" y="1741118"/>
            <a:ext cx="8229600" cy="3932238"/>
          </a:xfrm>
        </p:spPr>
        <p:txBody>
          <a:bodyPr/>
          <a:lstStyle/>
          <a:p>
            <a:r>
              <a:rPr lang="en-US" dirty="0"/>
              <a:t>Assign an appropriate mentor</a:t>
            </a:r>
          </a:p>
          <a:p>
            <a:r>
              <a:rPr lang="en-US" dirty="0"/>
              <a:t>Define the mentor’s role</a:t>
            </a:r>
          </a:p>
          <a:p>
            <a:r>
              <a:rPr lang="en-US" dirty="0"/>
              <a:t>Non-punitive role of mentor</a:t>
            </a:r>
          </a:p>
          <a:p>
            <a:r>
              <a:rPr lang="en-US" dirty="0"/>
              <a:t>Ongoing training &amp; support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186DA1-2EC2-8E55-C711-090124753C44}"/>
              </a:ext>
            </a:extLst>
          </p:cNvPr>
          <p:cNvSpPr>
            <a:spLocks noGrp="1"/>
          </p:cNvSpPr>
          <p:nvPr>
            <p:ph type="title"/>
          </p:nvPr>
        </p:nvSpPr>
        <p:spPr/>
        <p:txBody>
          <a:bodyPr/>
          <a:lstStyle/>
          <a:p>
            <a:r>
              <a:rPr lang="en-US" dirty="0"/>
              <a:t>Opportunities in the Clinic</a:t>
            </a:r>
          </a:p>
        </p:txBody>
      </p:sp>
      <p:sp>
        <p:nvSpPr>
          <p:cNvPr id="4" name="Content Placeholder 3">
            <a:extLst>
              <a:ext uri="{FF2B5EF4-FFF2-40B4-BE49-F238E27FC236}">
                <a16:creationId xmlns:a16="http://schemas.microsoft.com/office/drawing/2014/main" id="{AD34B5B4-1485-F5AB-6178-B133CD881977}"/>
              </a:ext>
            </a:extLst>
          </p:cNvPr>
          <p:cNvSpPr txBox="1">
            <a:spLocks/>
          </p:cNvSpPr>
          <p:nvPr/>
        </p:nvSpPr>
        <p:spPr>
          <a:xfrm>
            <a:off x="2300614" y="1828800"/>
            <a:ext cx="7910186" cy="39319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To recognize the peer as a resource </a:t>
            </a:r>
          </a:p>
          <a:p>
            <a:r>
              <a:rPr lang="en-US" dirty="0"/>
              <a:t>To create a timely service environment</a:t>
            </a:r>
          </a:p>
          <a:p>
            <a:r>
              <a:rPr lang="en-US" dirty="0"/>
              <a:t>To bring more recovery into the environment</a:t>
            </a:r>
          </a:p>
          <a:p>
            <a:r>
              <a:rPr lang="en-US" dirty="0"/>
              <a:t>To allow for connection folks are seeking</a:t>
            </a:r>
          </a:p>
          <a:p>
            <a:r>
              <a:rPr lang="en-US" dirty="0"/>
              <a:t>To be welcoming, inclusive and diverse</a:t>
            </a:r>
          </a:p>
          <a:p>
            <a:endParaRPr lang="en-US" dirty="0"/>
          </a:p>
        </p:txBody>
      </p:sp>
    </p:spTree>
    <p:extLst>
      <p:ext uri="{BB962C8B-B14F-4D97-AF65-F5344CB8AC3E}">
        <p14:creationId xmlns:p14="http://schemas.microsoft.com/office/powerpoint/2010/main" val="229124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DDC75-CA28-3AFF-AE97-C6EFB8A104C5}"/>
              </a:ext>
            </a:extLst>
          </p:cNvPr>
          <p:cNvSpPr>
            <a:spLocks noGrp="1"/>
          </p:cNvSpPr>
          <p:nvPr>
            <p:ph type="title"/>
          </p:nvPr>
        </p:nvSpPr>
        <p:spPr/>
        <p:txBody>
          <a:bodyPr/>
          <a:lstStyle/>
          <a:p>
            <a:r>
              <a:rPr lang="en-US" dirty="0"/>
              <a:t>Hope Barometer</a:t>
            </a:r>
          </a:p>
        </p:txBody>
      </p:sp>
      <p:pic>
        <p:nvPicPr>
          <p:cNvPr id="6" name="Picture 5" descr="Text, logo&#10;&#10;Description automatically generated">
            <a:extLst>
              <a:ext uri="{FF2B5EF4-FFF2-40B4-BE49-F238E27FC236}">
                <a16:creationId xmlns:a16="http://schemas.microsoft.com/office/drawing/2014/main" id="{E06D5391-2E0C-7C11-756C-5F38DD565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957" y="197807"/>
            <a:ext cx="7791450" cy="5410200"/>
          </a:xfrm>
          <a:prstGeom prst="rect">
            <a:avLst/>
          </a:prstGeom>
          <a:ln>
            <a:noFill/>
          </a:ln>
          <a:effectLst>
            <a:softEdge rad="112500"/>
          </a:effectLst>
        </p:spPr>
      </p:pic>
    </p:spTree>
    <p:extLst>
      <p:ext uri="{BB962C8B-B14F-4D97-AF65-F5344CB8AC3E}">
        <p14:creationId xmlns:p14="http://schemas.microsoft.com/office/powerpoint/2010/main" val="112298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Recognition of Our </a:t>
            </a:r>
            <a:r>
              <a:rPr lang="en-US" dirty="0" err="1"/>
              <a:t>Peerness</a:t>
            </a:r>
            <a:endParaRPr lang="en-US" dirty="0"/>
          </a:p>
        </p:txBody>
      </p:sp>
    </p:spTree>
    <p:extLst>
      <p:ext uri="{BB962C8B-B14F-4D97-AF65-F5344CB8AC3E}">
        <p14:creationId xmlns:p14="http://schemas.microsoft.com/office/powerpoint/2010/main" val="205065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hands holding a heart">
            <a:extLst>
              <a:ext uri="{FF2B5EF4-FFF2-40B4-BE49-F238E27FC236}">
                <a16:creationId xmlns:a16="http://schemas.microsoft.com/office/drawing/2014/main" id="{B0242350-A0BA-7DD2-4A21-34A844A26C8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608"/>
          <a:stretch/>
        </p:blipFill>
        <p:spPr>
          <a:xfrm>
            <a:off x="0" y="0"/>
            <a:ext cx="12192000" cy="6858000"/>
          </a:xfrm>
          <a:prstGeom prst="rect">
            <a:avLst/>
          </a:prstGeom>
        </p:spPr>
      </p:pic>
    </p:spTree>
    <p:extLst>
      <p:ext uri="{BB962C8B-B14F-4D97-AF65-F5344CB8AC3E}">
        <p14:creationId xmlns:p14="http://schemas.microsoft.com/office/powerpoint/2010/main" val="227599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Forward Motion Can Be Good</a:t>
            </a:r>
          </a:p>
        </p:txBody>
      </p:sp>
      <p:pic>
        <p:nvPicPr>
          <p:cNvPr id="5" name="Content Placeholder 4" descr="A brown frame with gold text">
            <a:extLst>
              <a:ext uri="{FF2B5EF4-FFF2-40B4-BE49-F238E27FC236}">
                <a16:creationId xmlns:a16="http://schemas.microsoft.com/office/drawing/2014/main" id="{3520140F-AEA4-06A4-8AFB-CF36536425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6020" y="1589937"/>
            <a:ext cx="6061263" cy="404084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66824-1198-CF6C-CF9E-68133B03BB7A}"/>
              </a:ext>
            </a:extLst>
          </p:cNvPr>
          <p:cNvSpPr>
            <a:spLocks noGrp="1"/>
          </p:cNvSpPr>
          <p:nvPr>
            <p:ph type="title"/>
          </p:nvPr>
        </p:nvSpPr>
        <p:spPr/>
        <p:txBody>
          <a:bodyPr/>
          <a:lstStyle/>
          <a:p>
            <a:r>
              <a:rPr lang="en-US" dirty="0"/>
              <a:t>Collaboration Through </a:t>
            </a:r>
            <a:r>
              <a:rPr lang="en-US" dirty="0" err="1"/>
              <a:t>CalAIM</a:t>
            </a: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306EA6B5-2EAB-FCB1-3CA3-2264E70C2A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994" t="5640" r="6511" b="10544"/>
          <a:stretch/>
        </p:blipFill>
        <p:spPr>
          <a:xfrm>
            <a:off x="2175354" y="2225691"/>
            <a:ext cx="6075124" cy="4131082"/>
          </a:xfrm>
        </p:spPr>
      </p:pic>
      <p:sp>
        <p:nvSpPr>
          <p:cNvPr id="7" name="TextBox 6">
            <a:extLst>
              <a:ext uri="{FF2B5EF4-FFF2-40B4-BE49-F238E27FC236}">
                <a16:creationId xmlns:a16="http://schemas.microsoft.com/office/drawing/2014/main" id="{E45D633E-0F56-49F0-B897-3E33C7F34436}"/>
              </a:ext>
            </a:extLst>
          </p:cNvPr>
          <p:cNvSpPr txBox="1"/>
          <p:nvPr/>
        </p:nvSpPr>
        <p:spPr>
          <a:xfrm>
            <a:off x="7799538" y="5198301"/>
            <a:ext cx="2868462" cy="400110"/>
          </a:xfrm>
          <a:prstGeom prst="rect">
            <a:avLst/>
          </a:prstGeom>
          <a:noFill/>
        </p:spPr>
        <p:txBody>
          <a:bodyPr wrap="square" rtlCol="0">
            <a:spAutoFit/>
          </a:bodyPr>
          <a:lstStyle/>
          <a:p>
            <a:r>
              <a:rPr lang="en-US" sz="2000" b="1" dirty="0"/>
              <a:t>Public Behavioral Health</a:t>
            </a:r>
          </a:p>
        </p:txBody>
      </p:sp>
      <p:sp>
        <p:nvSpPr>
          <p:cNvPr id="8" name="TextBox 7">
            <a:extLst>
              <a:ext uri="{FF2B5EF4-FFF2-40B4-BE49-F238E27FC236}">
                <a16:creationId xmlns:a16="http://schemas.microsoft.com/office/drawing/2014/main" id="{7F65FD81-0C53-9645-43AA-D19A85772448}"/>
              </a:ext>
            </a:extLst>
          </p:cNvPr>
          <p:cNvSpPr txBox="1"/>
          <p:nvPr/>
        </p:nvSpPr>
        <p:spPr>
          <a:xfrm>
            <a:off x="2751552" y="6216134"/>
            <a:ext cx="5273457" cy="400110"/>
          </a:xfrm>
          <a:prstGeom prst="rect">
            <a:avLst/>
          </a:prstGeom>
          <a:noFill/>
        </p:spPr>
        <p:txBody>
          <a:bodyPr wrap="square" rtlCol="0">
            <a:spAutoFit/>
          </a:bodyPr>
          <a:lstStyle/>
          <a:p>
            <a:pPr algn="ctr"/>
            <a:r>
              <a:rPr lang="en-US" sz="2000" b="1" dirty="0"/>
              <a:t>DHCS Oversight</a:t>
            </a:r>
          </a:p>
        </p:txBody>
      </p:sp>
      <p:sp>
        <p:nvSpPr>
          <p:cNvPr id="9" name="TextBox 8">
            <a:extLst>
              <a:ext uri="{FF2B5EF4-FFF2-40B4-BE49-F238E27FC236}">
                <a16:creationId xmlns:a16="http://schemas.microsoft.com/office/drawing/2014/main" id="{2CC89714-02D0-FEA9-24E1-D5F32B4575E5}"/>
              </a:ext>
            </a:extLst>
          </p:cNvPr>
          <p:cNvSpPr txBox="1"/>
          <p:nvPr/>
        </p:nvSpPr>
        <p:spPr>
          <a:xfrm>
            <a:off x="1981201" y="4183693"/>
            <a:ext cx="1315231" cy="707886"/>
          </a:xfrm>
          <a:prstGeom prst="rect">
            <a:avLst/>
          </a:prstGeom>
          <a:noFill/>
        </p:spPr>
        <p:txBody>
          <a:bodyPr wrap="square" rtlCol="0">
            <a:spAutoFit/>
          </a:bodyPr>
          <a:lstStyle/>
          <a:p>
            <a:r>
              <a:rPr lang="en-US" sz="2000" b="1" dirty="0"/>
              <a:t>Mental Health</a:t>
            </a:r>
          </a:p>
        </p:txBody>
      </p:sp>
      <p:sp>
        <p:nvSpPr>
          <p:cNvPr id="10" name="TextBox 9">
            <a:extLst>
              <a:ext uri="{FF2B5EF4-FFF2-40B4-BE49-F238E27FC236}">
                <a16:creationId xmlns:a16="http://schemas.microsoft.com/office/drawing/2014/main" id="{89E21796-12D2-5DB9-C290-1769441EBD32}"/>
              </a:ext>
            </a:extLst>
          </p:cNvPr>
          <p:cNvSpPr txBox="1"/>
          <p:nvPr/>
        </p:nvSpPr>
        <p:spPr>
          <a:xfrm>
            <a:off x="7605386" y="4427766"/>
            <a:ext cx="3062615" cy="400110"/>
          </a:xfrm>
          <a:prstGeom prst="rect">
            <a:avLst/>
          </a:prstGeom>
          <a:noFill/>
        </p:spPr>
        <p:txBody>
          <a:bodyPr wrap="square" rtlCol="0">
            <a:spAutoFit/>
          </a:bodyPr>
          <a:lstStyle/>
          <a:p>
            <a:r>
              <a:rPr lang="en-US" sz="2000" b="1" dirty="0"/>
              <a:t>Substance Use Treatment</a:t>
            </a:r>
          </a:p>
        </p:txBody>
      </p:sp>
      <p:sp>
        <p:nvSpPr>
          <p:cNvPr id="11" name="TextBox 10">
            <a:extLst>
              <a:ext uri="{FF2B5EF4-FFF2-40B4-BE49-F238E27FC236}">
                <a16:creationId xmlns:a16="http://schemas.microsoft.com/office/drawing/2014/main" id="{FA5F49DD-751C-F923-73DC-0C0EF4845DD5}"/>
              </a:ext>
            </a:extLst>
          </p:cNvPr>
          <p:cNvSpPr txBox="1"/>
          <p:nvPr/>
        </p:nvSpPr>
        <p:spPr>
          <a:xfrm>
            <a:off x="2325667" y="2859138"/>
            <a:ext cx="1177447" cy="707886"/>
          </a:xfrm>
          <a:prstGeom prst="rect">
            <a:avLst/>
          </a:prstGeom>
          <a:noFill/>
        </p:spPr>
        <p:txBody>
          <a:bodyPr wrap="square" rtlCol="0">
            <a:spAutoFit/>
          </a:bodyPr>
          <a:lstStyle/>
          <a:p>
            <a:r>
              <a:rPr lang="en-US" sz="2000" b="1" dirty="0"/>
              <a:t>Physical Health</a:t>
            </a:r>
          </a:p>
        </p:txBody>
      </p:sp>
      <p:sp>
        <p:nvSpPr>
          <p:cNvPr id="12" name="TextBox 11">
            <a:extLst>
              <a:ext uri="{FF2B5EF4-FFF2-40B4-BE49-F238E27FC236}">
                <a16:creationId xmlns:a16="http://schemas.microsoft.com/office/drawing/2014/main" id="{85E272E7-3A7F-1A04-64E5-864D37E0251D}"/>
              </a:ext>
            </a:extLst>
          </p:cNvPr>
          <p:cNvSpPr txBox="1"/>
          <p:nvPr/>
        </p:nvSpPr>
        <p:spPr>
          <a:xfrm>
            <a:off x="7605385" y="3115756"/>
            <a:ext cx="1759908" cy="400110"/>
          </a:xfrm>
          <a:prstGeom prst="rect">
            <a:avLst/>
          </a:prstGeom>
          <a:noFill/>
        </p:spPr>
        <p:txBody>
          <a:bodyPr wrap="square" rtlCol="0">
            <a:spAutoFit/>
          </a:bodyPr>
          <a:lstStyle/>
          <a:p>
            <a:r>
              <a:rPr lang="en-US" sz="2000" b="1" dirty="0"/>
              <a:t>Hospitals</a:t>
            </a:r>
          </a:p>
        </p:txBody>
      </p:sp>
      <p:sp>
        <p:nvSpPr>
          <p:cNvPr id="13" name="TextBox 12">
            <a:extLst>
              <a:ext uri="{FF2B5EF4-FFF2-40B4-BE49-F238E27FC236}">
                <a16:creationId xmlns:a16="http://schemas.microsoft.com/office/drawing/2014/main" id="{FD6FBB78-F405-5E8E-A27A-C6850E345B2E}"/>
              </a:ext>
            </a:extLst>
          </p:cNvPr>
          <p:cNvSpPr txBox="1"/>
          <p:nvPr/>
        </p:nvSpPr>
        <p:spPr>
          <a:xfrm>
            <a:off x="4304778" y="1830117"/>
            <a:ext cx="1979112" cy="707886"/>
          </a:xfrm>
          <a:prstGeom prst="rect">
            <a:avLst/>
          </a:prstGeom>
          <a:noFill/>
        </p:spPr>
        <p:txBody>
          <a:bodyPr wrap="square" rtlCol="0">
            <a:spAutoFit/>
          </a:bodyPr>
          <a:lstStyle/>
          <a:p>
            <a:r>
              <a:rPr lang="en-US" sz="2000" b="1" dirty="0"/>
              <a:t>Community-Based Providers </a:t>
            </a:r>
          </a:p>
        </p:txBody>
      </p:sp>
      <p:sp>
        <p:nvSpPr>
          <p:cNvPr id="14" name="TextBox 13">
            <a:extLst>
              <a:ext uri="{FF2B5EF4-FFF2-40B4-BE49-F238E27FC236}">
                <a16:creationId xmlns:a16="http://schemas.microsoft.com/office/drawing/2014/main" id="{7EC5A79C-28C9-F14C-6C94-F4EFFF3B255C}"/>
              </a:ext>
            </a:extLst>
          </p:cNvPr>
          <p:cNvSpPr txBox="1"/>
          <p:nvPr/>
        </p:nvSpPr>
        <p:spPr>
          <a:xfrm>
            <a:off x="7248392" y="1440861"/>
            <a:ext cx="2987460" cy="1569660"/>
          </a:xfrm>
          <a:prstGeom prst="rect">
            <a:avLst/>
          </a:prstGeom>
          <a:noFill/>
        </p:spPr>
        <p:txBody>
          <a:bodyPr wrap="square" rtlCol="0">
            <a:spAutoFit/>
          </a:bodyPr>
          <a:lstStyle/>
          <a:p>
            <a:r>
              <a:rPr lang="en-US" sz="4800" b="1" dirty="0"/>
              <a:t>Better Outcomes</a:t>
            </a:r>
          </a:p>
        </p:txBody>
      </p:sp>
    </p:spTree>
    <p:extLst>
      <p:ext uri="{BB962C8B-B14F-4D97-AF65-F5344CB8AC3E}">
        <p14:creationId xmlns:p14="http://schemas.microsoft.com/office/powerpoint/2010/main" val="271592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64" y="1915480"/>
            <a:ext cx="3721972" cy="1143000"/>
          </a:xfrm>
        </p:spPr>
        <p:txBody>
          <a:bodyPr/>
          <a:lstStyle/>
          <a:p>
            <a:r>
              <a:rPr lang="en-US" dirty="0"/>
              <a:t>Questions?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398378" y="524914"/>
            <a:ext cx="4213185" cy="5617580"/>
          </a:xfrm>
          <a:prstGeom prst="rect">
            <a:avLst/>
          </a:prstGeom>
        </p:spPr>
      </p:pic>
    </p:spTree>
    <p:extLst>
      <p:ext uri="{BB962C8B-B14F-4D97-AF65-F5344CB8AC3E}">
        <p14:creationId xmlns:p14="http://schemas.microsoft.com/office/powerpoint/2010/main" val="412086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303836" y="329609"/>
            <a:ext cx="8229600" cy="914400"/>
          </a:xfrm>
          <a:prstGeom prst="rect">
            <a:avLst/>
          </a:prstGeom>
        </p:spPr>
        <p:txBody>
          <a:bodyPr vert="horz" lIns="0" tIns="0" rIns="0" bIns="0" rtlCol="0" anchor="b" anchorCtr="1">
            <a:normAutofit/>
          </a:bodyPr>
          <a:lstStyle/>
          <a:p>
            <a:pPr algn="ctr">
              <a:lnSpc>
                <a:spcPts val="4600"/>
              </a:lnSpc>
              <a:spcBef>
                <a:spcPct val="0"/>
              </a:spcBef>
              <a:defRPr/>
            </a:pPr>
            <a:r>
              <a:rPr lang="en-US" sz="4400" dirty="0">
                <a:solidFill>
                  <a:srgbClr val="003469"/>
                </a:solidFill>
                <a:uFill>
                  <a:solidFill>
                    <a:schemeClr val="tx2">
                      <a:lumMod val="40000"/>
                      <a:lumOff val="60000"/>
                    </a:schemeClr>
                  </a:solidFill>
                </a:uFill>
                <a:latin typeface="Open Sans"/>
                <a:ea typeface="+mj-ea"/>
                <a:cs typeface="+mj-cs"/>
              </a:rPr>
              <a:t>Agenda</a:t>
            </a:r>
          </a:p>
        </p:txBody>
      </p:sp>
      <p:sp>
        <p:nvSpPr>
          <p:cNvPr id="7" name="Content Placeholder 4"/>
          <p:cNvSpPr txBox="1">
            <a:spLocks/>
          </p:cNvSpPr>
          <p:nvPr/>
        </p:nvSpPr>
        <p:spPr>
          <a:xfrm>
            <a:off x="425303" y="1164922"/>
            <a:ext cx="9986666" cy="5443143"/>
          </a:xfrm>
          <a:prstGeom prst="rect">
            <a:avLst/>
          </a:prstGeom>
        </p:spPr>
        <p:txBody>
          <a:bodyPr vert="horz" lIns="0" tIns="0" rIns="0" bIns="0" rtlCol="0" anchor="t" anchorCtr="1">
            <a:normAutofit/>
          </a:bodyPr>
          <a:lstStyle/>
          <a:p>
            <a:pPr marL="342900" indent="-342900">
              <a:spcBef>
                <a:spcPct val="20000"/>
              </a:spcBef>
              <a:buFont typeface="Arial" pitchFamily="34" charset="0"/>
              <a:buChar char="•"/>
              <a:defRPr/>
            </a:pPr>
            <a:endParaRPr lang="en-US" sz="3200" dirty="0">
              <a:solidFill>
                <a:srgbClr val="003469"/>
              </a:solidFill>
              <a:latin typeface="Open Sans"/>
            </a:endParaRPr>
          </a:p>
          <a:p>
            <a:pPr marL="342900" indent="-342900">
              <a:spcBef>
                <a:spcPct val="20000"/>
              </a:spcBef>
              <a:buFont typeface="Arial" pitchFamily="34" charset="0"/>
              <a:buChar char="•"/>
              <a:defRPr/>
            </a:pPr>
            <a:r>
              <a:rPr lang="en-US" sz="3200" dirty="0">
                <a:solidFill>
                  <a:srgbClr val="003469"/>
                </a:solidFill>
                <a:latin typeface="Open Sans"/>
              </a:rPr>
              <a:t>Pre-Pandemic Peer Support</a:t>
            </a:r>
          </a:p>
          <a:p>
            <a:pPr marL="342900" indent="-342900">
              <a:spcBef>
                <a:spcPct val="20000"/>
              </a:spcBef>
              <a:buFont typeface="Arial" pitchFamily="34" charset="0"/>
              <a:buChar char="•"/>
              <a:defRPr/>
            </a:pPr>
            <a:r>
              <a:rPr lang="en-US" sz="3200" dirty="0">
                <a:solidFill>
                  <a:srgbClr val="003469"/>
                </a:solidFill>
                <a:latin typeface="Open Sans"/>
              </a:rPr>
              <a:t>Having a Peer Support Infrastructure = Hope </a:t>
            </a:r>
          </a:p>
          <a:p>
            <a:pPr marL="342900" indent="-342900">
              <a:spcBef>
                <a:spcPct val="20000"/>
              </a:spcBef>
              <a:buFont typeface="Arial" pitchFamily="34" charset="0"/>
              <a:buChar char="•"/>
              <a:defRPr/>
            </a:pPr>
            <a:r>
              <a:rPr lang="en-US" sz="3200" dirty="0">
                <a:solidFill>
                  <a:srgbClr val="003469"/>
                </a:solidFill>
                <a:latin typeface="Open Sans"/>
              </a:rPr>
              <a:t>Pandemic Era Recognition of Resiliency</a:t>
            </a:r>
          </a:p>
          <a:p>
            <a:pPr marL="342900" indent="-342900">
              <a:spcBef>
                <a:spcPct val="20000"/>
              </a:spcBef>
              <a:buFont typeface="Arial" pitchFamily="34" charset="0"/>
              <a:buChar char="•"/>
              <a:defRPr/>
            </a:pPr>
            <a:r>
              <a:rPr lang="en-US" sz="3200" dirty="0">
                <a:solidFill>
                  <a:srgbClr val="003469"/>
                </a:solidFill>
                <a:latin typeface="Open Sans"/>
              </a:rPr>
              <a:t>Explore the Human Condition</a:t>
            </a:r>
          </a:p>
          <a:p>
            <a:pPr marL="342900" indent="-342900">
              <a:spcBef>
                <a:spcPct val="20000"/>
              </a:spcBef>
              <a:buFont typeface="Arial" pitchFamily="34" charset="0"/>
              <a:buChar char="•"/>
              <a:defRPr/>
            </a:pPr>
            <a:r>
              <a:rPr lang="en-US" sz="3200" dirty="0">
                <a:solidFill>
                  <a:srgbClr val="003469"/>
                </a:solidFill>
                <a:latin typeface="Open Sans"/>
              </a:rPr>
              <a:t>Organizational Change in High Gear</a:t>
            </a:r>
          </a:p>
          <a:p>
            <a:pPr marL="342900" indent="-342900">
              <a:spcBef>
                <a:spcPct val="20000"/>
              </a:spcBef>
              <a:buFont typeface="Arial" pitchFamily="34" charset="0"/>
              <a:buChar char="•"/>
              <a:defRPr/>
            </a:pPr>
            <a:r>
              <a:rPr lang="en-US" sz="3200" dirty="0">
                <a:solidFill>
                  <a:srgbClr val="003469"/>
                </a:solidFill>
                <a:latin typeface="Open Sans"/>
              </a:rPr>
              <a:t>Embracing What Is to Come</a:t>
            </a:r>
          </a:p>
          <a:p>
            <a:pPr>
              <a:spcBef>
                <a:spcPct val="20000"/>
              </a:spcBef>
              <a:buFont typeface="Arial" pitchFamily="34" charset="0"/>
              <a:buChar char="•"/>
              <a:defRPr/>
            </a:pPr>
            <a:endParaRPr lang="en-US" sz="3200" dirty="0">
              <a:solidFill>
                <a:srgbClr val="003469"/>
              </a:solidFill>
              <a:latin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496" y="596096"/>
            <a:ext cx="10972800" cy="1143000"/>
          </a:xfrm>
        </p:spPr>
        <p:txBody>
          <a:bodyPr>
            <a:normAutofit/>
          </a:bodyPr>
          <a:lstStyle/>
          <a:p>
            <a:r>
              <a:rPr lang="en-US" dirty="0"/>
              <a:t>If You Need Support</a:t>
            </a:r>
          </a:p>
        </p:txBody>
      </p:sp>
      <p:sp>
        <p:nvSpPr>
          <p:cNvPr id="3" name="Content Placeholder 2"/>
          <p:cNvSpPr>
            <a:spLocks noGrp="1"/>
          </p:cNvSpPr>
          <p:nvPr>
            <p:ph type="subTitle" idx="4294967295"/>
          </p:nvPr>
        </p:nvSpPr>
        <p:spPr>
          <a:xfrm>
            <a:off x="2255521" y="2187615"/>
            <a:ext cx="8412480" cy="3638511"/>
          </a:xfrm>
        </p:spPr>
        <p:txBody>
          <a:bodyPr>
            <a:normAutofit/>
          </a:bodyPr>
          <a:lstStyle/>
          <a:p>
            <a:pPr marL="0" indent="0">
              <a:spcBef>
                <a:spcPts val="0"/>
              </a:spcBef>
              <a:buNone/>
            </a:pPr>
            <a:r>
              <a:rPr lang="en-US" b="1" dirty="0"/>
              <a:t>CONTACT:</a:t>
            </a:r>
          </a:p>
          <a:p>
            <a:pPr marL="0" indent="0">
              <a:spcBef>
                <a:spcPts val="0"/>
              </a:spcBef>
              <a:buNone/>
            </a:pPr>
            <a:r>
              <a:rPr lang="en-US" dirty="0"/>
              <a:t>Shannon McCleerey-Hooper</a:t>
            </a:r>
          </a:p>
          <a:p>
            <a:pPr marL="0" indent="0">
              <a:spcBef>
                <a:spcPts val="0"/>
              </a:spcBef>
              <a:buNone/>
            </a:pPr>
            <a:r>
              <a:rPr lang="en-US" dirty="0"/>
              <a:t>Deputy Director of Peer Support Services</a:t>
            </a:r>
          </a:p>
          <a:p>
            <a:pPr marL="0" indent="0">
              <a:spcBef>
                <a:spcPts val="0"/>
              </a:spcBef>
              <a:buNone/>
            </a:pPr>
            <a:r>
              <a:rPr lang="en-US" dirty="0"/>
              <a:t>951-955-7117</a:t>
            </a:r>
          </a:p>
          <a:p>
            <a:pPr marL="0" indent="0">
              <a:spcBef>
                <a:spcPts val="0"/>
              </a:spcBef>
              <a:buNone/>
            </a:pPr>
            <a:r>
              <a:rPr lang="en-US" dirty="0">
                <a:hlinkClick r:id="rId3"/>
              </a:rPr>
              <a:t>SMcCleereyH@ruhealth.org</a:t>
            </a:r>
            <a:r>
              <a:rPr lang="en-US" dirty="0"/>
              <a:t> </a:t>
            </a:r>
          </a:p>
          <a:p>
            <a:pPr marL="0" indent="0">
              <a:spcBef>
                <a:spcPts val="0"/>
              </a:spcBef>
              <a:buNone/>
            </a:pPr>
            <a:endParaRPr lang="en-US" dirty="0"/>
          </a:p>
          <a:p>
            <a:pPr marL="0" indent="0">
              <a:spcBef>
                <a:spcPts val="0"/>
              </a:spcBef>
              <a:buNone/>
            </a:pPr>
            <a:endParaRPr lang="en-US" sz="2500" dirty="0"/>
          </a:p>
        </p:txBody>
      </p:sp>
    </p:spTree>
    <p:extLst>
      <p:ext uri="{BB962C8B-B14F-4D97-AF65-F5344CB8AC3E}">
        <p14:creationId xmlns:p14="http://schemas.microsoft.com/office/powerpoint/2010/main" val="3290408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469"/>
                </a:solidFill>
              </a:rPr>
              <a:t>What Was Going Well for Your</a:t>
            </a:r>
            <a:br>
              <a:rPr lang="en-US" dirty="0">
                <a:solidFill>
                  <a:srgbClr val="003469"/>
                </a:solidFill>
              </a:rPr>
            </a:br>
            <a:r>
              <a:rPr lang="en-US" dirty="0">
                <a:solidFill>
                  <a:srgbClr val="003469"/>
                </a:solidFill>
              </a:rPr>
              <a:t>Peer Support Program</a:t>
            </a:r>
            <a:br>
              <a:rPr lang="en-US" dirty="0">
                <a:solidFill>
                  <a:srgbClr val="003469"/>
                </a:solidFill>
              </a:rPr>
            </a:br>
            <a:r>
              <a:rPr lang="en-US" dirty="0">
                <a:solidFill>
                  <a:srgbClr val="003469"/>
                </a:solidFill>
              </a:rPr>
              <a:t>Before the Pandemic Hit?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66824-1198-CF6C-CF9E-68133B03BB7A}"/>
              </a:ext>
            </a:extLst>
          </p:cNvPr>
          <p:cNvSpPr>
            <a:spLocks noGrp="1"/>
          </p:cNvSpPr>
          <p:nvPr>
            <p:ph type="title"/>
          </p:nvPr>
        </p:nvSpPr>
        <p:spPr/>
        <p:txBody>
          <a:bodyPr/>
          <a:lstStyle/>
          <a:p>
            <a:r>
              <a:rPr lang="en-US" dirty="0"/>
              <a:t>Peer Support Infrastructure</a:t>
            </a:r>
          </a:p>
        </p:txBody>
      </p:sp>
      <p:pic>
        <p:nvPicPr>
          <p:cNvPr id="6" name="Content Placeholder 5" descr="A picture containing text&#10;&#10;Description automatically generated">
            <a:extLst>
              <a:ext uri="{FF2B5EF4-FFF2-40B4-BE49-F238E27FC236}">
                <a16:creationId xmlns:a16="http://schemas.microsoft.com/office/drawing/2014/main" id="{306EA6B5-2EAB-FCB1-3CA3-2264E70C2A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994" t="5640" r="6511" b="10544"/>
          <a:stretch/>
        </p:blipFill>
        <p:spPr>
          <a:xfrm>
            <a:off x="2175354" y="2225691"/>
            <a:ext cx="6075124" cy="4131082"/>
          </a:xfrm>
        </p:spPr>
      </p:pic>
      <p:sp>
        <p:nvSpPr>
          <p:cNvPr id="7" name="TextBox 6">
            <a:extLst>
              <a:ext uri="{FF2B5EF4-FFF2-40B4-BE49-F238E27FC236}">
                <a16:creationId xmlns:a16="http://schemas.microsoft.com/office/drawing/2014/main" id="{E45D633E-0F56-49F0-B897-3E33C7F34436}"/>
              </a:ext>
            </a:extLst>
          </p:cNvPr>
          <p:cNvSpPr txBox="1"/>
          <p:nvPr/>
        </p:nvSpPr>
        <p:spPr>
          <a:xfrm>
            <a:off x="7799539" y="5198301"/>
            <a:ext cx="2605415" cy="400110"/>
          </a:xfrm>
          <a:prstGeom prst="rect">
            <a:avLst/>
          </a:prstGeom>
          <a:noFill/>
        </p:spPr>
        <p:txBody>
          <a:bodyPr wrap="square" rtlCol="0">
            <a:spAutoFit/>
          </a:bodyPr>
          <a:lstStyle/>
          <a:p>
            <a:r>
              <a:rPr lang="en-US" sz="2000" b="1" dirty="0"/>
              <a:t>Peer Career Trajectory</a:t>
            </a:r>
          </a:p>
        </p:txBody>
      </p:sp>
      <p:sp>
        <p:nvSpPr>
          <p:cNvPr id="8" name="TextBox 7">
            <a:extLst>
              <a:ext uri="{FF2B5EF4-FFF2-40B4-BE49-F238E27FC236}">
                <a16:creationId xmlns:a16="http://schemas.microsoft.com/office/drawing/2014/main" id="{7F65FD81-0C53-9645-43AA-D19A85772448}"/>
              </a:ext>
            </a:extLst>
          </p:cNvPr>
          <p:cNvSpPr txBox="1"/>
          <p:nvPr/>
        </p:nvSpPr>
        <p:spPr>
          <a:xfrm>
            <a:off x="2751552" y="6216134"/>
            <a:ext cx="5273457" cy="400110"/>
          </a:xfrm>
          <a:prstGeom prst="rect">
            <a:avLst/>
          </a:prstGeom>
          <a:noFill/>
        </p:spPr>
        <p:txBody>
          <a:bodyPr wrap="square" rtlCol="0">
            <a:spAutoFit/>
          </a:bodyPr>
          <a:lstStyle/>
          <a:p>
            <a:r>
              <a:rPr lang="en-US" sz="2000" b="1" dirty="0"/>
              <a:t>Organizational Leadership – Buy-in &amp; Support</a:t>
            </a:r>
          </a:p>
        </p:txBody>
      </p:sp>
      <p:sp>
        <p:nvSpPr>
          <p:cNvPr id="9" name="TextBox 8">
            <a:extLst>
              <a:ext uri="{FF2B5EF4-FFF2-40B4-BE49-F238E27FC236}">
                <a16:creationId xmlns:a16="http://schemas.microsoft.com/office/drawing/2014/main" id="{2CC89714-02D0-FEA9-24E1-D5F32B4575E5}"/>
              </a:ext>
            </a:extLst>
          </p:cNvPr>
          <p:cNvSpPr txBox="1"/>
          <p:nvPr/>
        </p:nvSpPr>
        <p:spPr>
          <a:xfrm>
            <a:off x="2457189" y="4183693"/>
            <a:ext cx="839243" cy="400110"/>
          </a:xfrm>
          <a:prstGeom prst="rect">
            <a:avLst/>
          </a:prstGeom>
          <a:noFill/>
        </p:spPr>
        <p:txBody>
          <a:bodyPr wrap="square" rtlCol="0">
            <a:spAutoFit/>
          </a:bodyPr>
          <a:lstStyle/>
          <a:p>
            <a:r>
              <a:rPr lang="en-US" sz="2000" b="1" dirty="0"/>
              <a:t>Laws</a:t>
            </a:r>
          </a:p>
        </p:txBody>
      </p:sp>
      <p:sp>
        <p:nvSpPr>
          <p:cNvPr id="10" name="TextBox 9">
            <a:extLst>
              <a:ext uri="{FF2B5EF4-FFF2-40B4-BE49-F238E27FC236}">
                <a16:creationId xmlns:a16="http://schemas.microsoft.com/office/drawing/2014/main" id="{89E21796-12D2-5DB9-C290-1769441EBD32}"/>
              </a:ext>
            </a:extLst>
          </p:cNvPr>
          <p:cNvSpPr txBox="1"/>
          <p:nvPr/>
        </p:nvSpPr>
        <p:spPr>
          <a:xfrm>
            <a:off x="7605386" y="4427766"/>
            <a:ext cx="2605415" cy="400110"/>
          </a:xfrm>
          <a:prstGeom prst="rect">
            <a:avLst/>
          </a:prstGeom>
          <a:noFill/>
        </p:spPr>
        <p:txBody>
          <a:bodyPr wrap="square" rtlCol="0">
            <a:spAutoFit/>
          </a:bodyPr>
          <a:lstStyle/>
          <a:p>
            <a:r>
              <a:rPr lang="en-US" sz="2000" b="1" dirty="0"/>
              <a:t>Practice Guidelines</a:t>
            </a:r>
          </a:p>
        </p:txBody>
      </p:sp>
      <p:sp>
        <p:nvSpPr>
          <p:cNvPr id="11" name="TextBox 10">
            <a:extLst>
              <a:ext uri="{FF2B5EF4-FFF2-40B4-BE49-F238E27FC236}">
                <a16:creationId xmlns:a16="http://schemas.microsoft.com/office/drawing/2014/main" id="{FA5F49DD-751C-F923-73DC-0C0EF4845DD5}"/>
              </a:ext>
            </a:extLst>
          </p:cNvPr>
          <p:cNvSpPr txBox="1"/>
          <p:nvPr/>
        </p:nvSpPr>
        <p:spPr>
          <a:xfrm>
            <a:off x="2626291" y="2931090"/>
            <a:ext cx="1177447" cy="400110"/>
          </a:xfrm>
          <a:prstGeom prst="rect">
            <a:avLst/>
          </a:prstGeom>
          <a:noFill/>
        </p:spPr>
        <p:txBody>
          <a:bodyPr wrap="square" rtlCol="0">
            <a:spAutoFit/>
          </a:bodyPr>
          <a:lstStyle/>
          <a:p>
            <a:r>
              <a:rPr lang="en-US" sz="2000" b="1" dirty="0"/>
              <a:t>Training</a:t>
            </a:r>
          </a:p>
        </p:txBody>
      </p:sp>
      <p:sp>
        <p:nvSpPr>
          <p:cNvPr id="12" name="TextBox 11">
            <a:extLst>
              <a:ext uri="{FF2B5EF4-FFF2-40B4-BE49-F238E27FC236}">
                <a16:creationId xmlns:a16="http://schemas.microsoft.com/office/drawing/2014/main" id="{85E272E7-3A7F-1A04-64E5-864D37E0251D}"/>
              </a:ext>
            </a:extLst>
          </p:cNvPr>
          <p:cNvSpPr txBox="1"/>
          <p:nvPr/>
        </p:nvSpPr>
        <p:spPr>
          <a:xfrm>
            <a:off x="7605385" y="3115756"/>
            <a:ext cx="1759908" cy="400110"/>
          </a:xfrm>
          <a:prstGeom prst="rect">
            <a:avLst/>
          </a:prstGeom>
          <a:noFill/>
        </p:spPr>
        <p:txBody>
          <a:bodyPr wrap="square" rtlCol="0">
            <a:spAutoFit/>
          </a:bodyPr>
          <a:lstStyle/>
          <a:p>
            <a:r>
              <a:rPr lang="en-US" sz="2000" b="1" dirty="0"/>
              <a:t>Mentorship</a:t>
            </a:r>
          </a:p>
        </p:txBody>
      </p:sp>
      <p:sp>
        <p:nvSpPr>
          <p:cNvPr id="13" name="TextBox 12">
            <a:extLst>
              <a:ext uri="{FF2B5EF4-FFF2-40B4-BE49-F238E27FC236}">
                <a16:creationId xmlns:a16="http://schemas.microsoft.com/office/drawing/2014/main" id="{FD6FBB78-F405-5E8E-A27A-C6850E345B2E}"/>
              </a:ext>
            </a:extLst>
          </p:cNvPr>
          <p:cNvSpPr txBox="1"/>
          <p:nvPr/>
        </p:nvSpPr>
        <p:spPr>
          <a:xfrm>
            <a:off x="4304778" y="2079321"/>
            <a:ext cx="1979112" cy="400110"/>
          </a:xfrm>
          <a:prstGeom prst="rect">
            <a:avLst/>
          </a:prstGeom>
          <a:noFill/>
        </p:spPr>
        <p:txBody>
          <a:bodyPr wrap="square" rtlCol="0">
            <a:spAutoFit/>
          </a:bodyPr>
          <a:lstStyle/>
          <a:p>
            <a:r>
              <a:rPr lang="en-US" sz="2000" b="1" dirty="0"/>
              <a:t>Communication</a:t>
            </a:r>
          </a:p>
        </p:txBody>
      </p:sp>
      <p:sp>
        <p:nvSpPr>
          <p:cNvPr id="14" name="TextBox 13">
            <a:extLst>
              <a:ext uri="{FF2B5EF4-FFF2-40B4-BE49-F238E27FC236}">
                <a16:creationId xmlns:a16="http://schemas.microsoft.com/office/drawing/2014/main" id="{7EC5A79C-28C9-F14C-6C94-F4EFFF3B255C}"/>
              </a:ext>
            </a:extLst>
          </p:cNvPr>
          <p:cNvSpPr txBox="1"/>
          <p:nvPr/>
        </p:nvSpPr>
        <p:spPr>
          <a:xfrm>
            <a:off x="7605385" y="1600201"/>
            <a:ext cx="1609597" cy="830997"/>
          </a:xfrm>
          <a:prstGeom prst="rect">
            <a:avLst/>
          </a:prstGeom>
          <a:noFill/>
        </p:spPr>
        <p:txBody>
          <a:bodyPr wrap="square" rtlCol="0">
            <a:spAutoFit/>
          </a:bodyPr>
          <a:lstStyle/>
          <a:p>
            <a:r>
              <a:rPr lang="en-US" sz="4800" b="1" dirty="0"/>
              <a:t>Hope </a:t>
            </a:r>
          </a:p>
        </p:txBody>
      </p:sp>
    </p:spTree>
    <p:extLst>
      <p:ext uri="{BB962C8B-B14F-4D97-AF65-F5344CB8AC3E}">
        <p14:creationId xmlns:p14="http://schemas.microsoft.com/office/powerpoint/2010/main" val="34822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1114C-F224-C4A3-E540-9FC4FEA16EBC}"/>
              </a:ext>
            </a:extLst>
          </p:cNvPr>
          <p:cNvSpPr>
            <a:spLocks noGrp="1"/>
          </p:cNvSpPr>
          <p:nvPr>
            <p:ph type="title"/>
          </p:nvPr>
        </p:nvSpPr>
        <p:spPr/>
        <p:txBody>
          <a:bodyPr/>
          <a:lstStyle/>
          <a:p>
            <a:r>
              <a:rPr lang="en-US" dirty="0"/>
              <a:t>When Everything Stopped</a:t>
            </a:r>
          </a:p>
        </p:txBody>
      </p:sp>
    </p:spTree>
    <p:extLst>
      <p:ext uri="{BB962C8B-B14F-4D97-AF65-F5344CB8AC3E}">
        <p14:creationId xmlns:p14="http://schemas.microsoft.com/office/powerpoint/2010/main" val="421236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You?</a:t>
            </a:r>
          </a:p>
        </p:txBody>
      </p:sp>
      <p:sp>
        <p:nvSpPr>
          <p:cNvPr id="3" name="Content Placeholder 2"/>
          <p:cNvSpPr>
            <a:spLocks noGrp="1"/>
          </p:cNvSpPr>
          <p:nvPr>
            <p:ph idx="4294967295"/>
          </p:nvPr>
        </p:nvSpPr>
        <p:spPr>
          <a:xfrm>
            <a:off x="1981200" y="1828800"/>
            <a:ext cx="8229600" cy="3932238"/>
          </a:xfrm>
        </p:spPr>
        <p:txBody>
          <a:bodyPr>
            <a:normAutofit fontScale="92500" lnSpcReduction="10000"/>
          </a:bodyPr>
          <a:lstStyle/>
          <a:p>
            <a:r>
              <a:rPr lang="en-US" dirty="0"/>
              <a:t>In Your Work Life</a:t>
            </a:r>
          </a:p>
          <a:p>
            <a:r>
              <a:rPr lang="en-US" dirty="0"/>
              <a:t>In Your Personal Life</a:t>
            </a:r>
          </a:p>
          <a:p>
            <a:r>
              <a:rPr lang="en-US" dirty="0"/>
              <a:t>In the Things You Were Working On</a:t>
            </a:r>
          </a:p>
          <a:p>
            <a:r>
              <a:rPr lang="en-US" dirty="0"/>
              <a:t>The State of Your Recovery</a:t>
            </a:r>
          </a:p>
          <a:p>
            <a:r>
              <a:rPr lang="en-US" dirty="0"/>
              <a:t>The State of Your Loved One’s Recovery</a:t>
            </a:r>
          </a:p>
          <a:p>
            <a:r>
              <a:rPr lang="en-US" dirty="0"/>
              <a:t>In Your Community Activities</a:t>
            </a:r>
          </a:p>
          <a:p>
            <a:r>
              <a:rPr lang="en-US" dirty="0"/>
              <a:t>In Your Day-to-Day Life</a:t>
            </a:r>
          </a:p>
          <a:p>
            <a:r>
              <a:rPr lang="en-US" dirty="0"/>
              <a:t>In Your Relationships</a:t>
            </a:r>
          </a:p>
        </p:txBody>
      </p:sp>
    </p:spTree>
    <p:extLst>
      <p:ext uri="{BB962C8B-B14F-4D97-AF65-F5344CB8AC3E}">
        <p14:creationId xmlns:p14="http://schemas.microsoft.com/office/powerpoint/2010/main" val="184031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Minute By Minute Change</a:t>
            </a:r>
          </a:p>
        </p:txBody>
      </p:sp>
    </p:spTree>
    <p:extLst>
      <p:ext uri="{BB962C8B-B14F-4D97-AF65-F5344CB8AC3E}">
        <p14:creationId xmlns:p14="http://schemas.microsoft.com/office/powerpoint/2010/main" val="64815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469"/>
                </a:solidFill>
              </a:rPr>
              <a:t>What Was Changing?</a:t>
            </a:r>
          </a:p>
        </p:txBody>
      </p:sp>
    </p:spTree>
    <p:extLst>
      <p:ext uri="{BB962C8B-B14F-4D97-AF65-F5344CB8AC3E}">
        <p14:creationId xmlns:p14="http://schemas.microsoft.com/office/powerpoint/2010/main" val="322100661"/>
      </p:ext>
    </p:extLst>
  </p:cSld>
  <p:clrMapOvr>
    <a:masterClrMapping/>
  </p:clrMapOvr>
</p:sld>
</file>

<file path=ppt/theme/theme1.xml><?xml version="1.0" encoding="utf-8"?>
<a:theme xmlns:a="http://schemas.openxmlformats.org/drawingml/2006/main" name="RUHS PPT template1">
  <a:themeElements>
    <a:clrScheme name="RUHS 2">
      <a:dk1>
        <a:srgbClr val="0E213D"/>
      </a:dk1>
      <a:lt1>
        <a:sysClr val="window" lastClr="FFFFFF"/>
      </a:lt1>
      <a:dk2>
        <a:srgbClr val="083065"/>
      </a:dk2>
      <a:lt2>
        <a:srgbClr val="EEECE1"/>
      </a:lt2>
      <a:accent1>
        <a:srgbClr val="073166"/>
      </a:accent1>
      <a:accent2>
        <a:srgbClr val="67235C"/>
      </a:accent2>
      <a:accent3>
        <a:srgbClr val="ACCB2A"/>
      </a:accent3>
      <a:accent4>
        <a:srgbClr val="E57C2A"/>
      </a:accent4>
      <a:accent5>
        <a:srgbClr val="FFFEFD"/>
      </a:accent5>
      <a:accent6>
        <a:srgbClr val="FFFD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RUHS PPT template1</Template>
  <TotalTime>0</TotalTime>
  <Words>3431</Words>
  <Application>Microsoft Office PowerPoint</Application>
  <PresentationFormat>Widescreen</PresentationFormat>
  <Paragraphs>401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Open Sans</vt:lpstr>
      <vt:lpstr>Segoe UI</vt:lpstr>
      <vt:lpstr>Tiempos Text</vt:lpstr>
      <vt:lpstr>RUHS PPT template1</vt:lpstr>
      <vt:lpstr>Peer Services in a Post-Pandemic World Tackling New Challenges in 2024</vt:lpstr>
      <vt:lpstr>Introduction</vt:lpstr>
      <vt:lpstr>PowerPoint Presentation</vt:lpstr>
      <vt:lpstr>What Was Going Well for Your Peer Support Program Before the Pandemic Hit?</vt:lpstr>
      <vt:lpstr>Peer Support Infrastructure</vt:lpstr>
      <vt:lpstr>When Everything Stopped</vt:lpstr>
      <vt:lpstr>Where Were You?</vt:lpstr>
      <vt:lpstr>Minute By Minute Change</vt:lpstr>
      <vt:lpstr>What Was Changing?</vt:lpstr>
      <vt:lpstr>Supporting People Through Change      </vt:lpstr>
      <vt:lpstr>Our Role Is Never Supposed to Change</vt:lpstr>
      <vt:lpstr>What Happens to Humans Under Pressure?</vt:lpstr>
      <vt:lpstr>      Some People Thrive Under Pressure</vt:lpstr>
      <vt:lpstr>Some People Do Not Thrive Under Pressure</vt:lpstr>
      <vt:lpstr>What Happened to Us?</vt:lpstr>
      <vt:lpstr>The Human Condition</vt:lpstr>
      <vt:lpstr>The State Moves on CalAIM</vt:lpstr>
      <vt:lpstr>PowerPoint Presentation</vt:lpstr>
      <vt:lpstr>Organizational Change in High Gear</vt:lpstr>
      <vt:lpstr>Medi-Cal Peer Support Billing?</vt:lpstr>
      <vt:lpstr>Establish a Duty Statement of Responsibilities</vt:lpstr>
      <vt:lpstr>Mentorship</vt:lpstr>
      <vt:lpstr>Opportunities in the Clinic</vt:lpstr>
      <vt:lpstr>Hope Barometer</vt:lpstr>
      <vt:lpstr>The Recognition of Our Peerness</vt:lpstr>
      <vt:lpstr>PowerPoint Presentation</vt:lpstr>
      <vt:lpstr>The Forward Motion Can Be Good</vt:lpstr>
      <vt:lpstr>Collaboration Through CalAIM</vt:lpstr>
      <vt:lpstr>Questions?</vt:lpstr>
      <vt:lpstr>If You Need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2015-07-29T21:08:43Z</dcterms:created>
  <dcterms:modified xsi:type="dcterms:W3CDTF">2024-01-31T22:28:48Z</dcterms:modified>
</cp:coreProperties>
</file>